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sldIdLst>
    <p:sldId id="256" r:id="rId5"/>
    <p:sldId id="257" r:id="rId6"/>
    <p:sldId id="285" r:id="rId7"/>
    <p:sldId id="258" r:id="rId8"/>
    <p:sldId id="284" r:id="rId9"/>
    <p:sldId id="259" r:id="rId10"/>
    <p:sldId id="287" r:id="rId11"/>
    <p:sldId id="260" r:id="rId12"/>
    <p:sldId id="261" r:id="rId13"/>
    <p:sldId id="262" r:id="rId14"/>
    <p:sldId id="263" r:id="rId15"/>
    <p:sldId id="264" r:id="rId16"/>
    <p:sldId id="265" r:id="rId17"/>
    <p:sldId id="266" r:id="rId18"/>
    <p:sldId id="267" r:id="rId19"/>
    <p:sldId id="268" r:id="rId20"/>
    <p:sldId id="270" r:id="rId21"/>
    <p:sldId id="271" r:id="rId22"/>
    <p:sldId id="272" r:id="rId23"/>
    <p:sldId id="273" r:id="rId24"/>
    <p:sldId id="274" r:id="rId25"/>
    <p:sldId id="275" r:id="rId26"/>
    <p:sldId id="276" r:id="rId27"/>
    <p:sldId id="277" r:id="rId28"/>
    <p:sldId id="279" r:id="rId29"/>
    <p:sldId id="280" r:id="rId30"/>
    <p:sldId id="28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2" autoAdjust="0"/>
    <p:restoredTop sz="94660"/>
  </p:normalViewPr>
  <p:slideViewPr>
    <p:cSldViewPr snapToGrid="0" snapToObjects="1">
      <p:cViewPr varScale="1">
        <p:scale>
          <a:sx n="108" d="100"/>
          <a:sy n="108" d="100"/>
        </p:scale>
        <p:origin x="17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BC6AC-AD15-4C29-A7D5-0FE4840F8827}" type="datetimeFigureOut">
              <a:rPr lang="en-AU" smtClean="0"/>
              <a:t>31/07/2017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0C21F-D000-4B08-9DC4-00C6B253626E}" type="slidenum">
              <a:rPr lang="en-AU" smtClean="0"/>
              <a:t>‹#›</a:t>
            </a:fld>
            <a:endParaRPr lang="en-AU"/>
          </a:p>
        </p:txBody>
      </p:sp>
    </p:spTree>
    <p:extLst>
      <p:ext uri="{BB962C8B-B14F-4D97-AF65-F5344CB8AC3E}">
        <p14:creationId xmlns:p14="http://schemas.microsoft.com/office/powerpoint/2010/main" val="77703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41622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9424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145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4672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12286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78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34773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9399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15998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2165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7/31/2017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512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BL3785 red ba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39256"/>
            <a:ext cx="9144000" cy="9271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190350"/>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53600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7351" y="2068496"/>
            <a:ext cx="8558073" cy="1979721"/>
          </a:xfrm>
        </p:spPr>
        <p:txBody>
          <a:bodyPr>
            <a:normAutofit fontScale="90000"/>
          </a:bodyPr>
          <a:lstStyle/>
          <a:p>
            <a:r>
              <a:rPr lang="en-AU" sz="4000" b="1" spc="-5" dirty="0">
                <a:latin typeface="Arial"/>
                <a:cs typeface="Arial"/>
              </a:rPr>
              <a:t>HRMG200 </a:t>
            </a:r>
            <a:br>
              <a:rPr lang="en-AU" sz="4000" b="1" spc="-5" dirty="0">
                <a:latin typeface="Arial"/>
                <a:cs typeface="Arial"/>
              </a:rPr>
            </a:br>
            <a:r>
              <a:rPr lang="en-AU" sz="4000" b="1" dirty="0">
                <a:latin typeface="Arial"/>
                <a:cs typeface="Arial"/>
              </a:rPr>
              <a:t>H</a:t>
            </a:r>
            <a:r>
              <a:rPr lang="en-AU" sz="4000" b="1" spc="-5" dirty="0">
                <a:latin typeface="Arial"/>
                <a:cs typeface="Arial"/>
              </a:rPr>
              <a:t>u</a:t>
            </a:r>
            <a:r>
              <a:rPr lang="en-AU" sz="4000" b="1" dirty="0">
                <a:latin typeface="Arial"/>
                <a:cs typeface="Arial"/>
              </a:rPr>
              <a:t>man</a:t>
            </a:r>
            <a:r>
              <a:rPr lang="en-AU" sz="4000" b="1" spc="-10" dirty="0">
                <a:latin typeface="Arial"/>
                <a:cs typeface="Arial"/>
              </a:rPr>
              <a:t> </a:t>
            </a:r>
            <a:r>
              <a:rPr lang="en-AU" sz="4000" b="1" dirty="0">
                <a:latin typeface="Arial"/>
                <a:cs typeface="Arial"/>
              </a:rPr>
              <a:t>Res</a:t>
            </a:r>
            <a:r>
              <a:rPr lang="en-AU" sz="4000" b="1" spc="-5" dirty="0">
                <a:latin typeface="Arial"/>
                <a:cs typeface="Arial"/>
              </a:rPr>
              <a:t>ou</a:t>
            </a:r>
            <a:r>
              <a:rPr lang="en-AU" sz="4000" b="1" dirty="0">
                <a:latin typeface="Arial"/>
                <a:cs typeface="Arial"/>
              </a:rPr>
              <a:t>rce</a:t>
            </a:r>
            <a:r>
              <a:rPr lang="en-AU" sz="4000" b="1" spc="-15" dirty="0">
                <a:latin typeface="Arial"/>
                <a:cs typeface="Arial"/>
              </a:rPr>
              <a:t> </a:t>
            </a:r>
            <a:r>
              <a:rPr lang="en-AU" sz="4000" b="1" dirty="0">
                <a:latin typeface="Arial"/>
                <a:cs typeface="Arial"/>
              </a:rPr>
              <a:t>Ma</a:t>
            </a:r>
            <a:r>
              <a:rPr lang="en-AU" sz="4000" b="1" spc="-5" dirty="0">
                <a:latin typeface="Arial"/>
                <a:cs typeface="Arial"/>
              </a:rPr>
              <a:t>n</a:t>
            </a:r>
            <a:r>
              <a:rPr lang="en-AU" sz="4000" b="1" dirty="0">
                <a:latin typeface="Arial"/>
                <a:cs typeface="Arial"/>
              </a:rPr>
              <a:t>a</a:t>
            </a:r>
            <a:r>
              <a:rPr lang="en-AU" sz="4000" b="1" spc="-5" dirty="0">
                <a:latin typeface="Arial"/>
                <a:cs typeface="Arial"/>
              </a:rPr>
              <a:t>g</a:t>
            </a:r>
            <a:r>
              <a:rPr lang="en-AU" sz="4000" b="1" dirty="0">
                <a:latin typeface="Arial"/>
                <a:cs typeface="Arial"/>
              </a:rPr>
              <a:t>eme</a:t>
            </a:r>
            <a:r>
              <a:rPr lang="en-AU" sz="4000" b="1" spc="-5" dirty="0">
                <a:latin typeface="Arial"/>
                <a:cs typeface="Arial"/>
              </a:rPr>
              <a:t>n</a:t>
            </a:r>
            <a:r>
              <a:rPr lang="en-AU" sz="4000" b="1" dirty="0">
                <a:latin typeface="Arial"/>
                <a:cs typeface="Arial"/>
              </a:rPr>
              <a:t>t: Staffing and Employee Engagement </a:t>
            </a:r>
            <a:br>
              <a:rPr lang="en-AU" dirty="0">
                <a:latin typeface="Arial"/>
                <a:cs typeface="Arial"/>
              </a:rPr>
            </a:br>
            <a:br>
              <a:rPr lang="en-AU" dirty="0">
                <a:latin typeface="Arial"/>
                <a:cs typeface="Arial"/>
              </a:rPr>
            </a:br>
            <a:endParaRPr lang="en-AU" dirty="0"/>
          </a:p>
        </p:txBody>
      </p:sp>
      <p:sp>
        <p:nvSpPr>
          <p:cNvPr id="3" name="Subtitle 2"/>
          <p:cNvSpPr>
            <a:spLocks noGrp="1"/>
          </p:cNvSpPr>
          <p:nvPr>
            <p:ph type="subTitle" idx="1"/>
          </p:nvPr>
        </p:nvSpPr>
        <p:spPr>
          <a:xfrm>
            <a:off x="1371600" y="4199138"/>
            <a:ext cx="6400800" cy="1338062"/>
          </a:xfrm>
        </p:spPr>
        <p:txBody>
          <a:bodyPr>
            <a:normAutofit/>
          </a:bodyPr>
          <a:lstStyle/>
          <a:p>
            <a:r>
              <a:rPr lang="en-AU" dirty="0"/>
              <a:t>Week One</a:t>
            </a:r>
          </a:p>
        </p:txBody>
      </p:sp>
    </p:spTree>
    <p:extLst>
      <p:ext uri="{BB962C8B-B14F-4D97-AF65-F5344CB8AC3E}">
        <p14:creationId xmlns:p14="http://schemas.microsoft.com/office/powerpoint/2010/main" val="2126720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B6F90-66F3-41CF-B680-8C1C0494EDDD}"/>
              </a:ext>
            </a:extLst>
          </p:cNvPr>
          <p:cNvSpPr>
            <a:spLocks noGrp="1"/>
          </p:cNvSpPr>
          <p:nvPr>
            <p:ph type="title"/>
          </p:nvPr>
        </p:nvSpPr>
        <p:spPr/>
        <p:txBody>
          <a:bodyPr/>
          <a:lstStyle/>
          <a:p>
            <a:r>
              <a:rPr lang="en-AU" dirty="0"/>
              <a:t>SHRM in the Future</a:t>
            </a:r>
          </a:p>
        </p:txBody>
      </p:sp>
      <p:sp>
        <p:nvSpPr>
          <p:cNvPr id="3" name="Content Placeholder 2">
            <a:extLst>
              <a:ext uri="{FF2B5EF4-FFF2-40B4-BE49-F238E27FC236}">
                <a16:creationId xmlns:a16="http://schemas.microsoft.com/office/drawing/2014/main" id="{0E7CA3EB-794D-474B-976E-F5551D5305C6}"/>
              </a:ext>
            </a:extLst>
          </p:cNvPr>
          <p:cNvSpPr>
            <a:spLocks noGrp="1"/>
          </p:cNvSpPr>
          <p:nvPr>
            <p:ph idx="1"/>
          </p:nvPr>
        </p:nvSpPr>
        <p:spPr/>
        <p:txBody>
          <a:bodyPr>
            <a:normAutofit lnSpcReduction="10000"/>
          </a:bodyPr>
          <a:lstStyle/>
          <a:p>
            <a:pPr>
              <a:defRPr/>
            </a:pPr>
            <a:r>
              <a:rPr lang="en-AU" altLang="en-US" sz="2400" dirty="0">
                <a:latin typeface="Arial" panose="020B0604020202020204" pitchFamily="34" charset="0"/>
              </a:rPr>
              <a:t>Issues impacting SHRM:</a:t>
            </a:r>
          </a:p>
          <a:p>
            <a:pPr lvl="1">
              <a:defRPr/>
            </a:pPr>
            <a:r>
              <a:rPr lang="en-AU" altLang="en-US" sz="2400" dirty="0">
                <a:latin typeface="Arial" panose="020B0604020202020204" pitchFamily="34" charset="0"/>
              </a:rPr>
              <a:t>globalisation</a:t>
            </a:r>
          </a:p>
          <a:p>
            <a:pPr lvl="1">
              <a:defRPr/>
            </a:pPr>
            <a:r>
              <a:rPr lang="en-AU" altLang="en-US" sz="2400" dirty="0">
                <a:latin typeface="Arial" panose="020B0604020202020204" pitchFamily="34" charset="0"/>
              </a:rPr>
              <a:t>new technology</a:t>
            </a:r>
          </a:p>
          <a:p>
            <a:pPr lvl="1">
              <a:spcAft>
                <a:spcPts val="1200"/>
              </a:spcAft>
              <a:defRPr/>
            </a:pPr>
            <a:r>
              <a:rPr lang="en-AU" altLang="en-US" sz="2400" dirty="0">
                <a:latin typeface="Arial" panose="020B0604020202020204" pitchFamily="34" charset="0"/>
              </a:rPr>
              <a:t>changes in the nature of work and jobs.</a:t>
            </a:r>
          </a:p>
          <a:p>
            <a:pPr>
              <a:defRPr/>
            </a:pPr>
            <a:r>
              <a:rPr lang="en-AU" altLang="en-US" sz="2400" dirty="0">
                <a:latin typeface="Arial" panose="020B0604020202020204" pitchFamily="34" charset="0"/>
              </a:rPr>
              <a:t>HR professionals are perceived to add value to four key stakeholders, namely: </a:t>
            </a:r>
          </a:p>
          <a:p>
            <a:pPr lvl="1">
              <a:defRPr/>
            </a:pPr>
            <a:r>
              <a:rPr lang="en-AU" altLang="en-US" sz="2400" dirty="0">
                <a:latin typeface="Arial" panose="020B0604020202020204" pitchFamily="34" charset="0"/>
              </a:rPr>
              <a:t>employees </a:t>
            </a:r>
          </a:p>
          <a:p>
            <a:pPr lvl="1">
              <a:defRPr/>
            </a:pPr>
            <a:r>
              <a:rPr lang="en-AU" altLang="en-US" sz="2400" dirty="0">
                <a:latin typeface="Arial" panose="020B0604020202020204" pitchFamily="34" charset="0"/>
              </a:rPr>
              <a:t>line managers </a:t>
            </a:r>
          </a:p>
          <a:p>
            <a:pPr lvl="1">
              <a:defRPr/>
            </a:pPr>
            <a:r>
              <a:rPr lang="en-AU" altLang="en-US" sz="2400" dirty="0">
                <a:latin typeface="Arial" panose="020B0604020202020204" pitchFamily="34" charset="0"/>
              </a:rPr>
              <a:t>key customers</a:t>
            </a:r>
          </a:p>
          <a:p>
            <a:pPr lvl="1">
              <a:defRPr/>
            </a:pPr>
            <a:r>
              <a:rPr lang="en-AU" altLang="en-US" sz="2400" dirty="0">
                <a:latin typeface="Arial" panose="020B0604020202020204" pitchFamily="34" charset="0"/>
              </a:rPr>
              <a:t>investors.</a:t>
            </a:r>
          </a:p>
          <a:p>
            <a:endParaRPr lang="en-AU" dirty="0"/>
          </a:p>
        </p:txBody>
      </p:sp>
    </p:spTree>
    <p:extLst>
      <p:ext uri="{BB962C8B-B14F-4D97-AF65-F5344CB8AC3E}">
        <p14:creationId xmlns:p14="http://schemas.microsoft.com/office/powerpoint/2010/main" val="46904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1D7AA-CA3C-40BF-AD46-B3A025FD1AE6}"/>
              </a:ext>
            </a:extLst>
          </p:cNvPr>
          <p:cNvSpPr>
            <a:spLocks noGrp="1"/>
          </p:cNvSpPr>
          <p:nvPr>
            <p:ph type="title"/>
          </p:nvPr>
        </p:nvSpPr>
        <p:spPr/>
        <p:txBody>
          <a:bodyPr/>
          <a:lstStyle/>
          <a:p>
            <a:r>
              <a:rPr lang="en-AU" dirty="0"/>
              <a:t>Changing Employment Contract</a:t>
            </a:r>
          </a:p>
        </p:txBody>
      </p:sp>
      <p:sp>
        <p:nvSpPr>
          <p:cNvPr id="3" name="Content Placeholder 2">
            <a:extLst>
              <a:ext uri="{FF2B5EF4-FFF2-40B4-BE49-F238E27FC236}">
                <a16:creationId xmlns:a16="http://schemas.microsoft.com/office/drawing/2014/main" id="{FDC98BCE-A886-422B-8CB4-7B3EC68ABE67}"/>
              </a:ext>
            </a:extLst>
          </p:cNvPr>
          <p:cNvSpPr>
            <a:spLocks noGrp="1"/>
          </p:cNvSpPr>
          <p:nvPr>
            <p:ph idx="1"/>
          </p:nvPr>
        </p:nvSpPr>
        <p:spPr/>
        <p:txBody>
          <a:bodyPr/>
          <a:lstStyle/>
          <a:p>
            <a:r>
              <a:rPr lang="en-AU" altLang="en-US" sz="2400" dirty="0">
                <a:latin typeface="Arial" panose="020B0604020202020204" pitchFamily="34" charset="0"/>
                <a:cs typeface="Arial" panose="020B0604020202020204" pitchFamily="34" charset="0"/>
              </a:rPr>
              <a:t>The employment relationship comprises a set of overlapping contracts: the legal contract, the social contract and the psychological contract.</a:t>
            </a:r>
          </a:p>
          <a:p>
            <a:pPr lvl="1"/>
            <a:r>
              <a:rPr lang="en-AU" altLang="en-US" sz="2400" dirty="0">
                <a:latin typeface="Arial" panose="020B0604020202020204" pitchFamily="34" charset="0"/>
                <a:cs typeface="Arial" panose="020B0604020202020204" pitchFamily="34" charset="0"/>
              </a:rPr>
              <a:t>Legal: terms and conditions of work</a:t>
            </a:r>
          </a:p>
          <a:p>
            <a:pPr lvl="1"/>
            <a:r>
              <a:rPr lang="en-AU" altLang="en-US" sz="2400" dirty="0">
                <a:latin typeface="Arial" panose="020B0604020202020204" pitchFamily="34" charset="0"/>
                <a:cs typeface="Arial" panose="020B0604020202020204" pitchFamily="34" charset="0"/>
              </a:rPr>
              <a:t>Social: ‘the mutual expectations and obligations that employers, employees and society at large have for work and employment relationships’ </a:t>
            </a:r>
            <a:r>
              <a:rPr lang="en-AU" altLang="en-US" dirty="0">
                <a:latin typeface="Arial" panose="020B0604020202020204" pitchFamily="34" charset="0"/>
                <a:cs typeface="Arial" panose="020B0604020202020204" pitchFamily="34" charset="0"/>
              </a:rPr>
              <a:t>		</a:t>
            </a:r>
            <a:endParaRPr lang="en-AU" dirty="0"/>
          </a:p>
        </p:txBody>
      </p:sp>
    </p:spTree>
    <p:extLst>
      <p:ext uri="{BB962C8B-B14F-4D97-AF65-F5344CB8AC3E}">
        <p14:creationId xmlns:p14="http://schemas.microsoft.com/office/powerpoint/2010/main" val="969063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B095-907F-4D9B-912A-4C0FE514C2AC}"/>
              </a:ext>
            </a:extLst>
          </p:cNvPr>
          <p:cNvSpPr>
            <a:spLocks noGrp="1"/>
          </p:cNvSpPr>
          <p:nvPr>
            <p:ph type="title"/>
          </p:nvPr>
        </p:nvSpPr>
        <p:spPr/>
        <p:txBody>
          <a:bodyPr/>
          <a:lstStyle/>
          <a:p>
            <a:r>
              <a:rPr lang="en-AU" dirty="0"/>
              <a:t>Changing Employment Contract</a:t>
            </a:r>
          </a:p>
        </p:txBody>
      </p:sp>
      <p:sp>
        <p:nvSpPr>
          <p:cNvPr id="3" name="Content Placeholder 2">
            <a:extLst>
              <a:ext uri="{FF2B5EF4-FFF2-40B4-BE49-F238E27FC236}">
                <a16:creationId xmlns:a16="http://schemas.microsoft.com/office/drawing/2014/main" id="{E6B49539-760F-46B1-A2BB-5FC4AB6AE0FB}"/>
              </a:ext>
            </a:extLst>
          </p:cNvPr>
          <p:cNvSpPr>
            <a:spLocks noGrp="1"/>
          </p:cNvSpPr>
          <p:nvPr>
            <p:ph idx="1"/>
          </p:nvPr>
        </p:nvSpPr>
        <p:spPr/>
        <p:txBody>
          <a:bodyPr/>
          <a:lstStyle/>
          <a:p>
            <a:r>
              <a:rPr lang="en-AU" altLang="en-US" dirty="0">
                <a:latin typeface="Arial" panose="020B0604020202020204" pitchFamily="34" charset="0"/>
                <a:cs typeface="Arial" panose="020B0604020202020204" pitchFamily="34" charset="0"/>
              </a:rPr>
              <a:t>Psychological: ‘reciprocal expectations of individual employees and their individual managers ... includes the whole pattern of rights, privileges and obligations between employees and their organisations … beliefs about fairness, trust and the delivery of worthwhile employment relationships’</a:t>
            </a:r>
          </a:p>
          <a:p>
            <a:endParaRPr lang="en-AU" dirty="0"/>
          </a:p>
        </p:txBody>
      </p:sp>
    </p:spTree>
    <p:extLst>
      <p:ext uri="{BB962C8B-B14F-4D97-AF65-F5344CB8AC3E}">
        <p14:creationId xmlns:p14="http://schemas.microsoft.com/office/powerpoint/2010/main" val="3505253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F5A03-9E4F-4B7A-A807-20CFA483F543}"/>
              </a:ext>
            </a:extLst>
          </p:cNvPr>
          <p:cNvSpPr>
            <a:spLocks noGrp="1"/>
          </p:cNvSpPr>
          <p:nvPr>
            <p:ph type="title"/>
          </p:nvPr>
        </p:nvSpPr>
        <p:spPr/>
        <p:txBody>
          <a:bodyPr/>
          <a:lstStyle/>
          <a:p>
            <a:r>
              <a:rPr lang="en-AU" dirty="0"/>
              <a:t>Evolving Concepts and Models</a:t>
            </a:r>
          </a:p>
        </p:txBody>
      </p:sp>
      <p:sp>
        <p:nvSpPr>
          <p:cNvPr id="3" name="Content Placeholder 2">
            <a:extLst>
              <a:ext uri="{FF2B5EF4-FFF2-40B4-BE49-F238E27FC236}">
                <a16:creationId xmlns:a16="http://schemas.microsoft.com/office/drawing/2014/main" id="{BCFAB5CF-E2C5-4509-B5C0-B0FB693A798C}"/>
              </a:ext>
            </a:extLst>
          </p:cNvPr>
          <p:cNvSpPr>
            <a:spLocks noGrp="1"/>
          </p:cNvSpPr>
          <p:nvPr>
            <p:ph idx="1"/>
          </p:nvPr>
        </p:nvSpPr>
        <p:spPr/>
        <p:txBody>
          <a:bodyPr/>
          <a:lstStyle/>
          <a:p>
            <a:pPr>
              <a:spcAft>
                <a:spcPts val="1200"/>
              </a:spcAft>
            </a:pPr>
            <a:r>
              <a:rPr lang="en-US" altLang="en-US" dirty="0">
                <a:latin typeface="Arial" panose="020B0604020202020204" pitchFamily="34" charset="0"/>
                <a:cs typeface="Arial" panose="020B0604020202020204" pitchFamily="34" charset="0"/>
              </a:rPr>
              <a:t>Harvard model</a:t>
            </a:r>
          </a:p>
          <a:p>
            <a:pPr>
              <a:spcAft>
                <a:spcPts val="1200"/>
              </a:spcAft>
            </a:pPr>
            <a:r>
              <a:rPr lang="en-US" altLang="en-US" dirty="0">
                <a:latin typeface="Arial" panose="020B0604020202020204" pitchFamily="34" charset="0"/>
                <a:cs typeface="Arial" panose="020B0604020202020204" pitchFamily="34" charset="0"/>
              </a:rPr>
              <a:t>Unitarist or pluralist</a:t>
            </a:r>
          </a:p>
          <a:p>
            <a:pPr>
              <a:spcAft>
                <a:spcPts val="1200"/>
              </a:spcAft>
            </a:pPr>
            <a:r>
              <a:rPr lang="en-US" altLang="en-US" dirty="0">
                <a:latin typeface="Arial" panose="020B0604020202020204" pitchFamily="34" charset="0"/>
                <a:cs typeface="Arial" panose="020B0604020202020204" pitchFamily="34" charset="0"/>
              </a:rPr>
              <a:t>‘Soft’</a:t>
            </a:r>
            <a:r>
              <a:rPr lang="en-US" altLang="ja-JP" dirty="0">
                <a:latin typeface="Arial" panose="020B0604020202020204" pitchFamily="34" charset="0"/>
                <a:cs typeface="Arial" panose="020B0604020202020204" pitchFamily="34" charset="0"/>
              </a:rPr>
              <a:t> or </a:t>
            </a:r>
            <a:r>
              <a:rPr lang="en-US"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hard</a:t>
            </a:r>
            <a:r>
              <a:rPr lang="en-US"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 HRM</a:t>
            </a:r>
          </a:p>
          <a:p>
            <a:pPr>
              <a:spcAft>
                <a:spcPts val="1200"/>
              </a:spcAft>
            </a:pPr>
            <a:r>
              <a:rPr lang="en-US" altLang="en-US" dirty="0">
                <a:latin typeface="Arial" panose="020B0604020202020204" pitchFamily="34" charset="0"/>
                <a:cs typeface="Arial" panose="020B0604020202020204" pitchFamily="34" charset="0"/>
              </a:rPr>
              <a:t>HRM and industrial relations (IR)</a:t>
            </a:r>
            <a:endParaRPr lang="en-AU" altLang="en-US"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77104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AD33-109B-4E94-A834-895EBFA6E451}"/>
              </a:ext>
            </a:extLst>
          </p:cNvPr>
          <p:cNvSpPr>
            <a:spLocks noGrp="1"/>
          </p:cNvSpPr>
          <p:nvPr>
            <p:ph type="title"/>
          </p:nvPr>
        </p:nvSpPr>
        <p:spPr/>
        <p:txBody>
          <a:bodyPr/>
          <a:lstStyle/>
          <a:p>
            <a:r>
              <a:rPr lang="en-AU" dirty="0"/>
              <a:t>Harvard Model of HRM</a:t>
            </a:r>
          </a:p>
        </p:txBody>
      </p:sp>
      <p:pic>
        <p:nvPicPr>
          <p:cNvPr id="4" name="Picture 1">
            <a:extLst>
              <a:ext uri="{FF2B5EF4-FFF2-40B4-BE49-F238E27FC236}">
                <a16:creationId xmlns:a16="http://schemas.microsoft.com/office/drawing/2014/main" id="{9F8F059D-7BD8-44C5-BED9-1FCEA606D53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127507"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3389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A1B30-7037-472B-A97B-98BA223ED2C8}"/>
              </a:ext>
            </a:extLst>
          </p:cNvPr>
          <p:cNvSpPr>
            <a:spLocks noGrp="1"/>
          </p:cNvSpPr>
          <p:nvPr>
            <p:ph type="title"/>
          </p:nvPr>
        </p:nvSpPr>
        <p:spPr/>
        <p:txBody>
          <a:bodyPr/>
          <a:lstStyle/>
          <a:p>
            <a:r>
              <a:rPr lang="en-AU" dirty="0"/>
              <a:t>Unitarism and Pluralism</a:t>
            </a:r>
          </a:p>
        </p:txBody>
      </p:sp>
      <p:sp>
        <p:nvSpPr>
          <p:cNvPr id="3" name="Content Placeholder 2">
            <a:extLst>
              <a:ext uri="{FF2B5EF4-FFF2-40B4-BE49-F238E27FC236}">
                <a16:creationId xmlns:a16="http://schemas.microsoft.com/office/drawing/2014/main" id="{E662F3DC-016B-4AF2-875B-B38840460CA6}"/>
              </a:ext>
            </a:extLst>
          </p:cNvPr>
          <p:cNvSpPr>
            <a:spLocks noGrp="1"/>
          </p:cNvSpPr>
          <p:nvPr>
            <p:ph idx="1"/>
          </p:nvPr>
        </p:nvSpPr>
        <p:spPr/>
        <p:txBody>
          <a:bodyPr>
            <a:normAutofit/>
          </a:bodyPr>
          <a:lstStyle/>
          <a:p>
            <a:r>
              <a:rPr lang="en-AU" altLang="en-US" sz="2800" dirty="0">
                <a:solidFill>
                  <a:srgbClr val="C00000"/>
                </a:solidFill>
                <a:latin typeface="Arial" panose="020B0604020202020204" pitchFamily="34" charset="0"/>
                <a:cs typeface="Arial" panose="020B0604020202020204" pitchFamily="34" charset="0"/>
              </a:rPr>
              <a:t>Unitarist assumes</a:t>
            </a:r>
            <a:r>
              <a:rPr lang="en-AU" altLang="en-US" sz="2800" dirty="0">
                <a:latin typeface="Arial" panose="020B0604020202020204" pitchFamily="34" charset="0"/>
                <a:cs typeface="Arial" panose="020B0604020202020204" pitchFamily="34" charset="0"/>
              </a:rPr>
              <a:t>:</a:t>
            </a:r>
          </a:p>
          <a:p>
            <a:pPr lvl="1"/>
            <a:r>
              <a:rPr lang="en-AU" altLang="en-US" dirty="0">
                <a:latin typeface="Arial" panose="020B0604020202020204" pitchFamily="34" charset="0"/>
                <a:cs typeface="Arial" panose="020B0604020202020204" pitchFamily="34" charset="0"/>
              </a:rPr>
              <a:t>common interests between employers and employees </a:t>
            </a:r>
          </a:p>
          <a:p>
            <a:pPr lvl="1"/>
            <a:r>
              <a:rPr lang="en-AU" altLang="en-US" dirty="0">
                <a:latin typeface="Arial" panose="020B0604020202020204" pitchFamily="34" charset="0"/>
                <a:cs typeface="Arial" panose="020B0604020202020204" pitchFamily="34" charset="0"/>
              </a:rPr>
              <a:t>commitment by both parties.</a:t>
            </a:r>
          </a:p>
          <a:p>
            <a:r>
              <a:rPr lang="en-AU" altLang="en-US" sz="2800" dirty="0">
                <a:solidFill>
                  <a:srgbClr val="C00000"/>
                </a:solidFill>
                <a:latin typeface="Arial" panose="020B0604020202020204" pitchFamily="34" charset="0"/>
                <a:cs typeface="Arial" panose="020B0604020202020204" pitchFamily="34" charset="0"/>
              </a:rPr>
              <a:t>Pluralist assumes:</a:t>
            </a:r>
          </a:p>
          <a:p>
            <a:pPr lvl="1"/>
            <a:r>
              <a:rPr lang="en-AU" altLang="en-US" dirty="0">
                <a:latin typeface="Arial" panose="020B0604020202020204" pitchFamily="34" charset="0"/>
                <a:cs typeface="Arial" panose="020B0604020202020204" pitchFamily="34" charset="0"/>
              </a:rPr>
              <a:t>inevitable conflicts of interest</a:t>
            </a:r>
          </a:p>
          <a:p>
            <a:pPr lvl="1"/>
            <a:r>
              <a:rPr lang="en-AU" altLang="en-US" dirty="0">
                <a:latin typeface="Arial" panose="020B0604020202020204" pitchFamily="34" charset="0"/>
                <a:cs typeface="Arial" panose="020B0604020202020204" pitchFamily="34" charset="0"/>
              </a:rPr>
              <a:t>negotiation and resolution to achieve common goals.</a:t>
            </a:r>
          </a:p>
          <a:p>
            <a:endParaRPr lang="en-AU" sz="2800" dirty="0"/>
          </a:p>
        </p:txBody>
      </p:sp>
    </p:spTree>
    <p:extLst>
      <p:ext uri="{BB962C8B-B14F-4D97-AF65-F5344CB8AC3E}">
        <p14:creationId xmlns:p14="http://schemas.microsoft.com/office/powerpoint/2010/main" val="2725757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1FBA9-737A-4451-8A25-D3241A431686}"/>
              </a:ext>
            </a:extLst>
          </p:cNvPr>
          <p:cNvSpPr>
            <a:spLocks noGrp="1"/>
          </p:cNvSpPr>
          <p:nvPr>
            <p:ph type="title"/>
          </p:nvPr>
        </p:nvSpPr>
        <p:spPr/>
        <p:txBody>
          <a:bodyPr/>
          <a:lstStyle/>
          <a:p>
            <a:r>
              <a:rPr lang="en-AU" dirty="0"/>
              <a:t>Hard and Soft HRM</a:t>
            </a:r>
          </a:p>
        </p:txBody>
      </p:sp>
      <p:sp>
        <p:nvSpPr>
          <p:cNvPr id="3" name="Content Placeholder 2">
            <a:extLst>
              <a:ext uri="{FF2B5EF4-FFF2-40B4-BE49-F238E27FC236}">
                <a16:creationId xmlns:a16="http://schemas.microsoft.com/office/drawing/2014/main" id="{FA4ED8B6-455C-4540-874F-0C23B8C95C68}"/>
              </a:ext>
            </a:extLst>
          </p:cNvPr>
          <p:cNvSpPr>
            <a:spLocks noGrp="1"/>
          </p:cNvSpPr>
          <p:nvPr>
            <p:ph idx="1"/>
          </p:nvPr>
        </p:nvSpPr>
        <p:spPr/>
        <p:txBody>
          <a:bodyPr/>
          <a:lstStyle/>
          <a:p>
            <a:r>
              <a:rPr lang="en-AU" altLang="en-US" sz="2400" dirty="0">
                <a:latin typeface="Arial" panose="020B0604020202020204" pitchFamily="34" charset="0"/>
                <a:cs typeface="Arial" panose="020B0604020202020204" pitchFamily="34" charset="0"/>
              </a:rPr>
              <a:t>‘Hard’ HRM focuses on:</a:t>
            </a:r>
          </a:p>
          <a:p>
            <a:pPr lvl="1"/>
            <a:r>
              <a:rPr lang="en-AU" altLang="en-US" sz="2400" dirty="0">
                <a:latin typeface="Arial" panose="020B0604020202020204" pitchFamily="34" charset="0"/>
                <a:cs typeface="Arial" panose="020B0604020202020204" pitchFamily="34" charset="0"/>
              </a:rPr>
              <a:t>strategic, managerial issues</a:t>
            </a:r>
          </a:p>
          <a:p>
            <a:pPr lvl="1"/>
            <a:r>
              <a:rPr lang="en-AU" altLang="en-US" sz="2400" dirty="0">
                <a:latin typeface="Arial" panose="020B0604020202020204" pitchFamily="34" charset="0"/>
                <a:cs typeface="Arial" panose="020B0604020202020204" pitchFamily="34" charset="0"/>
              </a:rPr>
              <a:t>effective utilisation of HR towards broad goals and objectives.</a:t>
            </a:r>
          </a:p>
          <a:p>
            <a:pPr lvl="1"/>
            <a:endParaRPr lang="en-AU" altLang="en-US" sz="2400" dirty="0">
              <a:latin typeface="Arial" panose="020B0604020202020204" pitchFamily="34" charset="0"/>
              <a:cs typeface="Arial" panose="020B0604020202020204" pitchFamily="34" charset="0"/>
            </a:endParaRPr>
          </a:p>
          <a:p>
            <a:r>
              <a:rPr lang="en-AU" altLang="en-US" sz="2400" dirty="0">
                <a:latin typeface="Arial" panose="020B0604020202020204" pitchFamily="34" charset="0"/>
                <a:cs typeface="Arial" panose="020B0604020202020204" pitchFamily="34" charset="0"/>
              </a:rPr>
              <a:t>‘Soft’ HRM focuses on:</a:t>
            </a:r>
          </a:p>
          <a:p>
            <a:pPr lvl="1"/>
            <a:r>
              <a:rPr lang="en-AU" altLang="en-US" sz="2400" dirty="0">
                <a:latin typeface="Arial" panose="020B0604020202020204" pitchFamily="34" charset="0"/>
                <a:cs typeface="Arial" panose="020B0604020202020204" pitchFamily="34" charset="0"/>
              </a:rPr>
              <a:t>involvement of employees through consultation, empowerment, commitment and communication.</a:t>
            </a:r>
            <a:endParaRPr lang="en-AU" altLang="en-US"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3405898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58A0-D62D-49C3-B80D-38588BF89124}"/>
              </a:ext>
            </a:extLst>
          </p:cNvPr>
          <p:cNvSpPr>
            <a:spLocks noGrp="1"/>
          </p:cNvSpPr>
          <p:nvPr>
            <p:ph type="title"/>
          </p:nvPr>
        </p:nvSpPr>
        <p:spPr/>
        <p:txBody>
          <a:bodyPr/>
          <a:lstStyle/>
          <a:p>
            <a:r>
              <a:rPr lang="en-AU" dirty="0"/>
              <a:t>Business Strategy and HRM</a:t>
            </a:r>
          </a:p>
        </p:txBody>
      </p:sp>
      <p:sp>
        <p:nvSpPr>
          <p:cNvPr id="3" name="Content Placeholder 2">
            <a:extLst>
              <a:ext uri="{FF2B5EF4-FFF2-40B4-BE49-F238E27FC236}">
                <a16:creationId xmlns:a16="http://schemas.microsoft.com/office/drawing/2014/main" id="{72A6E6F1-14C5-4BE7-B1DB-EA0D20CD43C5}"/>
              </a:ext>
            </a:extLst>
          </p:cNvPr>
          <p:cNvSpPr>
            <a:spLocks noGrp="1"/>
          </p:cNvSpPr>
          <p:nvPr>
            <p:ph idx="1"/>
          </p:nvPr>
        </p:nvSpPr>
        <p:spPr/>
        <p:txBody>
          <a:bodyPr>
            <a:normAutofit/>
          </a:bodyPr>
          <a:lstStyle/>
          <a:p>
            <a:r>
              <a:rPr lang="en-US" altLang="en-US" sz="2800" dirty="0">
                <a:latin typeface="Arial" panose="020B0604020202020204" pitchFamily="34" charset="0"/>
                <a:cs typeface="Arial" panose="020B0604020202020204" pitchFamily="34" charset="0"/>
              </a:rPr>
              <a:t>Accommodative: HR strategies follow organisational strategies.</a:t>
            </a:r>
          </a:p>
          <a:p>
            <a:r>
              <a:rPr lang="en-US" altLang="en-US" sz="2800" dirty="0">
                <a:latin typeface="Arial" panose="020B0604020202020204" pitchFamily="34" charset="0"/>
                <a:cs typeface="Arial" panose="020B0604020202020204" pitchFamily="34" charset="0"/>
              </a:rPr>
              <a:t>Interactive: HRM contributes and reacts to overall strategies.</a:t>
            </a:r>
          </a:p>
          <a:p>
            <a:r>
              <a:rPr lang="en-US" altLang="en-US" sz="2800" dirty="0">
                <a:latin typeface="Arial" panose="020B0604020202020204" pitchFamily="34" charset="0"/>
                <a:cs typeface="Arial" panose="020B0604020202020204" pitchFamily="34" charset="0"/>
              </a:rPr>
              <a:t>Fully integrated: total involvement in overall strategic process in both formal and informal interactions.</a:t>
            </a:r>
            <a:endParaRPr lang="en-AU" altLang="en-US" sz="2800" dirty="0">
              <a:latin typeface="Arial" panose="020B0604020202020204" pitchFamily="34" charset="0"/>
              <a:cs typeface="Arial" panose="020B0604020202020204" pitchFamily="34" charset="0"/>
            </a:endParaRPr>
          </a:p>
          <a:p>
            <a:endParaRPr lang="en-AU" sz="2800" dirty="0"/>
          </a:p>
        </p:txBody>
      </p:sp>
    </p:spTree>
    <p:extLst>
      <p:ext uri="{BB962C8B-B14F-4D97-AF65-F5344CB8AC3E}">
        <p14:creationId xmlns:p14="http://schemas.microsoft.com/office/powerpoint/2010/main" val="104086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BF034-5963-4F15-AB18-E5DC753DAAB2}"/>
              </a:ext>
            </a:extLst>
          </p:cNvPr>
          <p:cNvSpPr>
            <a:spLocks noGrp="1"/>
          </p:cNvSpPr>
          <p:nvPr>
            <p:ph type="title"/>
          </p:nvPr>
        </p:nvSpPr>
        <p:spPr/>
        <p:txBody>
          <a:bodyPr/>
          <a:lstStyle/>
          <a:p>
            <a:r>
              <a:rPr lang="en-AU" dirty="0"/>
              <a:t>Strategic HRM</a:t>
            </a:r>
          </a:p>
        </p:txBody>
      </p:sp>
      <p:sp>
        <p:nvSpPr>
          <p:cNvPr id="3" name="Content Placeholder 2">
            <a:extLst>
              <a:ext uri="{FF2B5EF4-FFF2-40B4-BE49-F238E27FC236}">
                <a16:creationId xmlns:a16="http://schemas.microsoft.com/office/drawing/2014/main" id="{CB11B83E-2E2F-49F9-A3D3-DC73EBA8B4C8}"/>
              </a:ext>
            </a:extLst>
          </p:cNvPr>
          <p:cNvSpPr>
            <a:spLocks noGrp="1"/>
          </p:cNvSpPr>
          <p:nvPr>
            <p:ph idx="1"/>
          </p:nvPr>
        </p:nvSpPr>
        <p:spPr/>
        <p:txBody>
          <a:bodyPr>
            <a:normAutofit/>
          </a:bodyPr>
          <a:lstStyle/>
          <a:p>
            <a:r>
              <a:rPr lang="en-AU" altLang="en-US" sz="2800" dirty="0">
                <a:latin typeface="Arial" panose="020B0604020202020204" pitchFamily="34" charset="0"/>
                <a:cs typeface="Arial" panose="020B0604020202020204" pitchFamily="34" charset="0"/>
              </a:rPr>
              <a:t>Strategic human resource management (SHRM) emphasises the need for HR plans and strategies to be formulated within the context of overall organisational strategies and objectives, and to be responsive to the changing nature of the organisation’s external environment.</a:t>
            </a:r>
          </a:p>
          <a:p>
            <a:endParaRPr lang="en-AU" sz="2800" dirty="0"/>
          </a:p>
        </p:txBody>
      </p:sp>
    </p:spTree>
    <p:extLst>
      <p:ext uri="{BB962C8B-B14F-4D97-AF65-F5344CB8AC3E}">
        <p14:creationId xmlns:p14="http://schemas.microsoft.com/office/powerpoint/2010/main" val="168627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6407E-15B8-47C1-95EF-44C8044BC740}"/>
              </a:ext>
            </a:extLst>
          </p:cNvPr>
          <p:cNvSpPr>
            <a:spLocks noGrp="1"/>
          </p:cNvSpPr>
          <p:nvPr>
            <p:ph type="title"/>
          </p:nvPr>
        </p:nvSpPr>
        <p:spPr/>
        <p:txBody>
          <a:bodyPr/>
          <a:lstStyle/>
          <a:p>
            <a:r>
              <a:rPr lang="en-AU" dirty="0"/>
              <a:t>Characteristics of Strategic HRM</a:t>
            </a:r>
          </a:p>
        </p:txBody>
      </p:sp>
      <p:pic>
        <p:nvPicPr>
          <p:cNvPr id="4" name="Picture 1">
            <a:extLst>
              <a:ext uri="{FF2B5EF4-FFF2-40B4-BE49-F238E27FC236}">
                <a16:creationId xmlns:a16="http://schemas.microsoft.com/office/drawing/2014/main" id="{F830EB41-1040-45BA-BC1B-9EE50D4505E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417638"/>
            <a:ext cx="8229600" cy="437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951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BL3785 Peter Faber BS Powerpoint Template-3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890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62D8-CB51-4B5E-B159-80BE4BAAC1D0}"/>
              </a:ext>
            </a:extLst>
          </p:cNvPr>
          <p:cNvSpPr>
            <a:spLocks noGrp="1"/>
          </p:cNvSpPr>
          <p:nvPr>
            <p:ph type="title"/>
          </p:nvPr>
        </p:nvSpPr>
        <p:spPr/>
        <p:txBody>
          <a:bodyPr/>
          <a:lstStyle/>
          <a:p>
            <a:r>
              <a:rPr lang="en-AU" dirty="0"/>
              <a:t>Criticisms of Strategic HRM</a:t>
            </a:r>
          </a:p>
        </p:txBody>
      </p:sp>
      <p:sp>
        <p:nvSpPr>
          <p:cNvPr id="3" name="Content Placeholder 2">
            <a:extLst>
              <a:ext uri="{FF2B5EF4-FFF2-40B4-BE49-F238E27FC236}">
                <a16:creationId xmlns:a16="http://schemas.microsoft.com/office/drawing/2014/main" id="{0AB5BBAC-9743-4D65-AED3-42FEDF4870AE}"/>
              </a:ext>
            </a:extLst>
          </p:cNvPr>
          <p:cNvSpPr>
            <a:spLocks noGrp="1"/>
          </p:cNvSpPr>
          <p:nvPr>
            <p:ph idx="1"/>
          </p:nvPr>
        </p:nvSpPr>
        <p:spPr/>
        <p:txBody>
          <a:bodyPr>
            <a:noAutofit/>
          </a:bodyPr>
          <a:lstStyle/>
          <a:p>
            <a:pPr>
              <a:spcAft>
                <a:spcPts val="1200"/>
              </a:spcAft>
            </a:pPr>
            <a:r>
              <a:rPr lang="en-AU" altLang="en-US" sz="2400" dirty="0">
                <a:latin typeface="Arial" panose="020B0604020202020204" pitchFamily="34" charset="0"/>
                <a:cs typeface="Arial" panose="020B0604020202020204" pitchFamily="34" charset="0"/>
              </a:rPr>
              <a:t>SHRM is certainly concerned primarily with contributing to the ‘bottom line’ success of organisations.</a:t>
            </a:r>
            <a:endParaRPr lang="en-US" altLang="en-US" sz="2400" dirty="0">
              <a:latin typeface="Arial" panose="020B0604020202020204" pitchFamily="34" charset="0"/>
              <a:cs typeface="Arial" panose="020B0604020202020204" pitchFamily="34" charset="0"/>
            </a:endParaRPr>
          </a:p>
          <a:p>
            <a:pPr>
              <a:spcAft>
                <a:spcPts val="1200"/>
              </a:spcAft>
            </a:pPr>
            <a:r>
              <a:rPr lang="en-AU" altLang="en-US" sz="2400" dirty="0">
                <a:latin typeface="Arial" panose="020B0604020202020204" pitchFamily="34" charset="0"/>
                <a:cs typeface="Arial" panose="020B0604020202020204" pitchFamily="34" charset="0"/>
              </a:rPr>
              <a:t>Ethical questions are raised about its emphasis on employees as ‘resources’.</a:t>
            </a:r>
          </a:p>
          <a:p>
            <a:pPr>
              <a:spcAft>
                <a:spcPts val="1200"/>
              </a:spcAft>
            </a:pPr>
            <a:r>
              <a:rPr lang="en-AU" altLang="en-US" sz="2400" dirty="0">
                <a:latin typeface="Arial" panose="020B0604020202020204" pitchFamily="34" charset="0"/>
                <a:cs typeface="Arial" panose="020B0604020202020204" pitchFamily="34" charset="0"/>
              </a:rPr>
              <a:t>SHRM may also infer a ‘hard’ HRM focus. </a:t>
            </a:r>
          </a:p>
          <a:p>
            <a:pPr>
              <a:spcAft>
                <a:spcPts val="1200"/>
              </a:spcAft>
            </a:pPr>
            <a:r>
              <a:rPr lang="en-AU" altLang="en-US" sz="2400" dirty="0">
                <a:latin typeface="Arial" panose="020B0604020202020204" pitchFamily="34" charset="0"/>
                <a:cs typeface="Arial" panose="020B0604020202020204" pitchFamily="34" charset="0"/>
              </a:rPr>
              <a:t>Some managers may lack the appropriate managerial capacity or commitment, and others may not possess the status, self-confidence or business acumen, to implement the SHRM agenda.</a:t>
            </a:r>
          </a:p>
          <a:p>
            <a:endParaRPr lang="en-AU" sz="2400" dirty="0"/>
          </a:p>
        </p:txBody>
      </p:sp>
    </p:spTree>
    <p:extLst>
      <p:ext uri="{BB962C8B-B14F-4D97-AF65-F5344CB8AC3E}">
        <p14:creationId xmlns:p14="http://schemas.microsoft.com/office/powerpoint/2010/main" val="196748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E676-CC14-4EF8-9921-FC136A80E43B}"/>
              </a:ext>
            </a:extLst>
          </p:cNvPr>
          <p:cNvSpPr>
            <a:spLocks noGrp="1"/>
          </p:cNvSpPr>
          <p:nvPr>
            <p:ph type="title"/>
          </p:nvPr>
        </p:nvSpPr>
        <p:spPr/>
        <p:txBody>
          <a:bodyPr/>
          <a:lstStyle/>
          <a:p>
            <a:r>
              <a:rPr lang="en-AU" dirty="0"/>
              <a:t>Strategic HRM – Research Evidence</a:t>
            </a:r>
          </a:p>
        </p:txBody>
      </p:sp>
      <p:sp>
        <p:nvSpPr>
          <p:cNvPr id="3" name="Content Placeholder 2">
            <a:extLst>
              <a:ext uri="{FF2B5EF4-FFF2-40B4-BE49-F238E27FC236}">
                <a16:creationId xmlns:a16="http://schemas.microsoft.com/office/drawing/2014/main" id="{1E047BC6-1F1B-4BFC-B39B-795E9DA53031}"/>
              </a:ext>
            </a:extLst>
          </p:cNvPr>
          <p:cNvSpPr>
            <a:spLocks noGrp="1"/>
          </p:cNvSpPr>
          <p:nvPr>
            <p:ph idx="1"/>
          </p:nvPr>
        </p:nvSpPr>
        <p:spPr/>
        <p:txBody>
          <a:bodyPr>
            <a:normAutofit fontScale="92500" lnSpcReduction="10000"/>
          </a:bodyPr>
          <a:lstStyle/>
          <a:p>
            <a:pPr marL="533400" indent="-533400"/>
            <a:r>
              <a:rPr lang="en-US" altLang="en-US" sz="2400" dirty="0">
                <a:latin typeface="Arial" panose="020B0604020202020204" pitchFamily="34" charset="0"/>
                <a:cs typeface="Arial" panose="020B0604020202020204" pitchFamily="34" charset="0"/>
              </a:rPr>
              <a:t>America</a:t>
            </a:r>
          </a:p>
          <a:p>
            <a:pPr marL="990600" lvl="1" indent="-533400"/>
            <a:r>
              <a:rPr lang="en-US" altLang="en-US" sz="2400" dirty="0">
                <a:latin typeface="Arial" panose="020B0604020202020204" pitchFamily="34" charset="0"/>
                <a:cs typeface="Arial" panose="020B0604020202020204" pitchFamily="34" charset="0"/>
              </a:rPr>
              <a:t>studies provide support for the practice of SHRM (post GFC)</a:t>
            </a:r>
          </a:p>
          <a:p>
            <a:pPr marL="990600" lvl="1" indent="-533400"/>
            <a:r>
              <a:rPr lang="en-US" altLang="en-US" sz="2400" dirty="0">
                <a:latin typeface="Arial" panose="020B0604020202020204" pitchFamily="34" charset="0"/>
                <a:cs typeface="Arial" panose="020B0604020202020204" pitchFamily="34" charset="0"/>
              </a:rPr>
              <a:t>HRM is not seen to be as important as other business functions (pre GFC)</a:t>
            </a:r>
          </a:p>
          <a:p>
            <a:pPr marL="533400" indent="-533400"/>
            <a:r>
              <a:rPr lang="en-US" altLang="en-US" sz="2400" dirty="0">
                <a:latin typeface="Arial" panose="020B0604020202020204" pitchFamily="34" charset="0"/>
                <a:cs typeface="Arial" panose="020B0604020202020204" pitchFamily="34" charset="0"/>
              </a:rPr>
              <a:t>United Kingdom </a:t>
            </a:r>
          </a:p>
          <a:p>
            <a:pPr marL="990600" lvl="1" indent="-533400"/>
            <a:r>
              <a:rPr lang="en-US" altLang="en-US" sz="2400" dirty="0">
                <a:latin typeface="Arial" panose="020B0604020202020204" pitchFamily="34" charset="0"/>
                <a:cs typeface="Arial" panose="020B0604020202020204" pitchFamily="34" charset="0"/>
              </a:rPr>
              <a:t>some evidence of SHRM practice in large organisations</a:t>
            </a:r>
          </a:p>
          <a:p>
            <a:pPr marL="533400" indent="-533400"/>
            <a:r>
              <a:rPr lang="en-US" altLang="en-US" sz="2400" dirty="0">
                <a:latin typeface="Arial" panose="020B0604020202020204" pitchFamily="34" charset="0"/>
                <a:cs typeface="Arial" panose="020B0604020202020204" pitchFamily="34" charset="0"/>
              </a:rPr>
              <a:t>Australia</a:t>
            </a:r>
          </a:p>
          <a:p>
            <a:pPr marL="990600" lvl="1" indent="-533400"/>
            <a:r>
              <a:rPr lang="en-US" altLang="en-US" sz="2400" dirty="0">
                <a:latin typeface="Arial" panose="020B0604020202020204" pitchFamily="34" charset="0"/>
                <a:cs typeface="Arial" panose="020B0604020202020204" pitchFamily="34" charset="0"/>
              </a:rPr>
              <a:t>scant, but growing evidence of SHRM, with tenuous links between SHRM theory and practice</a:t>
            </a:r>
          </a:p>
          <a:p>
            <a:pPr marL="533400" indent="-533400"/>
            <a:r>
              <a:rPr lang="en-AU" altLang="en-US" sz="2400" dirty="0">
                <a:latin typeface="Arial" panose="020B0604020202020204" pitchFamily="34" charset="0"/>
                <a:cs typeface="Arial" panose="020B0604020202020204" pitchFamily="34" charset="0"/>
              </a:rPr>
              <a:t>Much of the recent research suggests that HRM practices can positively affect an organisation’s performance.</a:t>
            </a:r>
          </a:p>
          <a:p>
            <a:endParaRPr lang="en-AU" dirty="0"/>
          </a:p>
        </p:txBody>
      </p:sp>
    </p:spTree>
    <p:extLst>
      <p:ext uri="{BB962C8B-B14F-4D97-AF65-F5344CB8AC3E}">
        <p14:creationId xmlns:p14="http://schemas.microsoft.com/office/powerpoint/2010/main" val="922777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473-05F4-4A47-BB95-B2B3B9C16DD6}"/>
              </a:ext>
            </a:extLst>
          </p:cNvPr>
          <p:cNvSpPr>
            <a:spLocks noGrp="1"/>
          </p:cNvSpPr>
          <p:nvPr>
            <p:ph type="title"/>
          </p:nvPr>
        </p:nvSpPr>
        <p:spPr>
          <a:xfrm>
            <a:off x="457200" y="274638"/>
            <a:ext cx="8229600" cy="746294"/>
          </a:xfrm>
        </p:spPr>
        <p:txBody>
          <a:bodyPr>
            <a:normAutofit fontScale="90000"/>
          </a:bodyPr>
          <a:lstStyle/>
          <a:p>
            <a:r>
              <a:rPr lang="en-AU" dirty="0"/>
              <a:t>Culture, Strategy, Structure and SHRM</a:t>
            </a:r>
          </a:p>
        </p:txBody>
      </p:sp>
      <p:sp>
        <p:nvSpPr>
          <p:cNvPr id="3" name="Content Placeholder 2">
            <a:extLst>
              <a:ext uri="{FF2B5EF4-FFF2-40B4-BE49-F238E27FC236}">
                <a16:creationId xmlns:a16="http://schemas.microsoft.com/office/drawing/2014/main" id="{7D20EA91-7C44-48A9-B3FB-C820CE256A6C}"/>
              </a:ext>
            </a:extLst>
          </p:cNvPr>
          <p:cNvSpPr>
            <a:spLocks noGrp="1"/>
          </p:cNvSpPr>
          <p:nvPr>
            <p:ph idx="1"/>
          </p:nvPr>
        </p:nvSpPr>
        <p:spPr>
          <a:xfrm>
            <a:off x="457199" y="1195696"/>
            <a:ext cx="8384959" cy="4372913"/>
          </a:xfrm>
        </p:spPr>
        <p:txBody>
          <a:bodyPr>
            <a:noAutofit/>
          </a:bodyPr>
          <a:lstStyle/>
          <a:p>
            <a:r>
              <a:rPr lang="en-AU" altLang="en-US" sz="2400" dirty="0">
                <a:latin typeface="Arial" panose="020B0604020202020204" pitchFamily="34" charset="0"/>
                <a:cs typeface="Arial" panose="020B0604020202020204" pitchFamily="34" charset="0"/>
              </a:rPr>
              <a:t>Is culture effectively modified by HR strategy, or does culture drive strategy?</a:t>
            </a:r>
          </a:p>
          <a:p>
            <a:r>
              <a:rPr lang="en-AU" altLang="en-US" sz="2400" dirty="0">
                <a:latin typeface="Arial" panose="020B0604020202020204" pitchFamily="34" charset="0"/>
                <a:cs typeface="Arial" panose="020B0604020202020204" pitchFamily="34" charset="0"/>
              </a:rPr>
              <a:t>Do the ways in which organisations arrange themselves influence culture, or does existing culture determine the nature of such arrangements?</a:t>
            </a:r>
          </a:p>
          <a:p>
            <a:r>
              <a:rPr lang="en-AU" altLang="en-US" sz="2400" dirty="0">
                <a:latin typeface="Arial" panose="020B0604020202020204" pitchFamily="34" charset="0"/>
                <a:cs typeface="Arial" panose="020B0604020202020204" pitchFamily="34" charset="0"/>
              </a:rPr>
              <a:t>Does an organisation’s structure hinder or assist proposed business strategies, or do the strategies themselves determine the appropriate structure of the organisation?</a:t>
            </a:r>
          </a:p>
          <a:p>
            <a:r>
              <a:rPr lang="en-AU" altLang="en-US" sz="2400" dirty="0">
                <a:latin typeface="Arial" panose="020B0604020202020204" pitchFamily="34" charset="0"/>
                <a:cs typeface="Arial" panose="020B0604020202020204" pitchFamily="34" charset="0"/>
              </a:rPr>
              <a:t>The emergence of the new economy is challenging conventional forms of organisational structure and culture.</a:t>
            </a:r>
          </a:p>
          <a:p>
            <a:endParaRPr lang="en-AU" sz="2400" dirty="0"/>
          </a:p>
        </p:txBody>
      </p:sp>
    </p:spTree>
    <p:extLst>
      <p:ext uri="{BB962C8B-B14F-4D97-AF65-F5344CB8AC3E}">
        <p14:creationId xmlns:p14="http://schemas.microsoft.com/office/powerpoint/2010/main" val="2618307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DBD2C-1E31-43EA-B4E2-FC993BE1EA54}"/>
              </a:ext>
            </a:extLst>
          </p:cNvPr>
          <p:cNvSpPr>
            <a:spLocks noGrp="1"/>
          </p:cNvSpPr>
          <p:nvPr>
            <p:ph type="title"/>
          </p:nvPr>
        </p:nvSpPr>
        <p:spPr/>
        <p:txBody>
          <a:bodyPr/>
          <a:lstStyle/>
          <a:p>
            <a:r>
              <a:rPr lang="en-AU" dirty="0"/>
              <a:t>HRM Roles and Functions</a:t>
            </a:r>
          </a:p>
        </p:txBody>
      </p:sp>
      <p:sp>
        <p:nvSpPr>
          <p:cNvPr id="3" name="Content Placeholder 2">
            <a:extLst>
              <a:ext uri="{FF2B5EF4-FFF2-40B4-BE49-F238E27FC236}">
                <a16:creationId xmlns:a16="http://schemas.microsoft.com/office/drawing/2014/main" id="{5A98F9C3-FF67-4B2F-9303-9D5B78E2FFBD}"/>
              </a:ext>
            </a:extLst>
          </p:cNvPr>
          <p:cNvSpPr>
            <a:spLocks noGrp="1"/>
          </p:cNvSpPr>
          <p:nvPr>
            <p:ph idx="1"/>
          </p:nvPr>
        </p:nvSpPr>
        <p:spPr/>
        <p:txBody>
          <a:bodyPr>
            <a:normAutofit/>
          </a:bodyPr>
          <a:lstStyle/>
          <a:p>
            <a:pPr>
              <a:lnSpc>
                <a:spcPct val="125000"/>
              </a:lnSpc>
              <a:defRPr/>
            </a:pPr>
            <a:r>
              <a:rPr lang="en-US" altLang="en-US" sz="2800" dirty="0">
                <a:latin typeface="Arial" panose="020B0604020202020204" pitchFamily="34" charset="0"/>
                <a:cs typeface="Arial" panose="020B0604020202020204" pitchFamily="34" charset="0"/>
              </a:rPr>
              <a:t>Practitioners and line managers need to operate at three distinct levels:</a:t>
            </a:r>
          </a:p>
          <a:p>
            <a:pPr lvl="1">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strategic</a:t>
            </a:r>
          </a:p>
          <a:p>
            <a:pPr lvl="1">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operational</a:t>
            </a:r>
          </a:p>
          <a:p>
            <a:pPr lvl="1">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functional.</a:t>
            </a:r>
          </a:p>
          <a:p>
            <a:endParaRPr lang="en-A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093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B648-F103-4ED9-94A7-2BFD1ED1A25A}"/>
              </a:ext>
            </a:extLst>
          </p:cNvPr>
          <p:cNvSpPr>
            <a:spLocks noGrp="1"/>
          </p:cNvSpPr>
          <p:nvPr>
            <p:ph type="title"/>
          </p:nvPr>
        </p:nvSpPr>
        <p:spPr/>
        <p:txBody>
          <a:bodyPr/>
          <a:lstStyle/>
          <a:p>
            <a:r>
              <a:rPr lang="en-AU" dirty="0"/>
              <a:t>HRM Profession</a:t>
            </a:r>
          </a:p>
        </p:txBody>
      </p:sp>
      <p:sp>
        <p:nvSpPr>
          <p:cNvPr id="3" name="Content Placeholder 2">
            <a:extLst>
              <a:ext uri="{FF2B5EF4-FFF2-40B4-BE49-F238E27FC236}">
                <a16:creationId xmlns:a16="http://schemas.microsoft.com/office/drawing/2014/main" id="{0B000A79-245A-446B-A7E3-911B158E4DC0}"/>
              </a:ext>
            </a:extLst>
          </p:cNvPr>
          <p:cNvSpPr>
            <a:spLocks noGrp="1"/>
          </p:cNvSpPr>
          <p:nvPr>
            <p:ph idx="1"/>
          </p:nvPr>
        </p:nvSpPr>
        <p:spPr/>
        <p:txBody>
          <a:bodyPr/>
          <a:lstStyle/>
          <a:p>
            <a:r>
              <a:rPr lang="en-AU" altLang="en-US" sz="2400" dirty="0">
                <a:latin typeface="Arial" panose="020B0604020202020204" pitchFamily="34" charset="0"/>
                <a:cs typeface="Arial" panose="020B0604020202020204" pitchFamily="34" charset="0"/>
              </a:rPr>
              <a:t>The Australian Human Resources Institute (AHRI)</a:t>
            </a:r>
          </a:p>
          <a:p>
            <a:pPr lvl="1">
              <a:buFont typeface="Calibri" panose="020F0502020204030204" pitchFamily="34" charset="0"/>
              <a:buChar char="–"/>
            </a:pPr>
            <a:r>
              <a:rPr lang="en-AU" altLang="en-US" sz="2400" dirty="0">
                <a:latin typeface="Arial" panose="020B0604020202020204" pitchFamily="34" charset="0"/>
                <a:cs typeface="Arial" panose="020B0604020202020204" pitchFamily="34" charset="0"/>
              </a:rPr>
              <a:t>the formation of this institute represents a change from personal management to the integration of personnel functions, strategically focused on overall organisational effectiveness.</a:t>
            </a:r>
          </a:p>
          <a:p>
            <a:r>
              <a:rPr lang="en-AU" altLang="en-US" sz="2400" dirty="0">
                <a:latin typeface="Arial" panose="020B0604020202020204" pitchFamily="34" charset="0"/>
                <a:cs typeface="Arial" panose="020B0604020202020204" pitchFamily="34" charset="0"/>
              </a:rPr>
              <a:t>Like any profession, changes in HRM have happened through research and experimentation.</a:t>
            </a:r>
          </a:p>
          <a:p>
            <a:r>
              <a:rPr lang="en-AU" altLang="en-US" sz="2400" dirty="0">
                <a:latin typeface="Arial" panose="020B0604020202020204" pitchFamily="34" charset="0"/>
                <a:cs typeface="Arial" panose="020B0604020202020204" pitchFamily="34" charset="0"/>
              </a:rPr>
              <a:t>Establishment of a code of ethics and accreditation.</a:t>
            </a: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0501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565F-0DF2-4D1B-9EC9-21DE8484E109}"/>
              </a:ext>
            </a:extLst>
          </p:cNvPr>
          <p:cNvSpPr>
            <a:spLocks noGrp="1"/>
          </p:cNvSpPr>
          <p:nvPr>
            <p:ph type="title"/>
          </p:nvPr>
        </p:nvSpPr>
        <p:spPr/>
        <p:txBody>
          <a:bodyPr/>
          <a:lstStyle/>
          <a:p>
            <a:r>
              <a:rPr lang="en-AU" dirty="0"/>
              <a:t>HRM Functions </a:t>
            </a:r>
          </a:p>
        </p:txBody>
      </p:sp>
      <p:sp>
        <p:nvSpPr>
          <p:cNvPr id="3" name="Content Placeholder 2">
            <a:extLst>
              <a:ext uri="{FF2B5EF4-FFF2-40B4-BE49-F238E27FC236}">
                <a16:creationId xmlns:a16="http://schemas.microsoft.com/office/drawing/2014/main" id="{62E92BA1-9A16-4990-93DD-AEEBF5CF8B89}"/>
              </a:ext>
            </a:extLst>
          </p:cNvPr>
          <p:cNvSpPr>
            <a:spLocks noGrp="1"/>
          </p:cNvSpPr>
          <p:nvPr>
            <p:ph idx="1"/>
          </p:nvPr>
        </p:nvSpPr>
        <p:spPr>
          <a:xfrm>
            <a:off x="457200" y="1417638"/>
            <a:ext cx="8229600" cy="4190350"/>
          </a:xfrm>
        </p:spPr>
        <p:txBody>
          <a:bodyPr/>
          <a:lstStyle/>
          <a:p>
            <a:r>
              <a:rPr lang="en-US" altLang="en-US" sz="2400" dirty="0">
                <a:latin typeface="Arial" panose="020B0604020202020204" pitchFamily="34" charset="0"/>
                <a:cs typeface="Arial" panose="020B0604020202020204" pitchFamily="34" charset="0"/>
              </a:rPr>
              <a:t>Key issues:</a:t>
            </a:r>
          </a:p>
          <a:p>
            <a:pPr lvl="1"/>
            <a:r>
              <a:rPr lang="en-US" altLang="en-US" sz="2400" dirty="0">
                <a:latin typeface="Arial" panose="020B0604020202020204" pitchFamily="34" charset="0"/>
                <a:cs typeface="Arial" panose="020B0604020202020204" pitchFamily="34" charset="0"/>
              </a:rPr>
              <a:t>quantity and quality</a:t>
            </a:r>
          </a:p>
          <a:p>
            <a:pPr lvl="1"/>
            <a:r>
              <a:rPr lang="en-US" altLang="en-US" sz="2400" dirty="0">
                <a:latin typeface="Arial" panose="020B0604020202020204" pitchFamily="34" charset="0"/>
                <a:cs typeface="Arial" panose="020B0604020202020204" pitchFamily="34" charset="0"/>
              </a:rPr>
              <a:t>most effective strategies in attracting, choosing and efficiently incorporating employees into the organisation</a:t>
            </a:r>
          </a:p>
          <a:p>
            <a:pPr lvl="1"/>
            <a:r>
              <a:rPr lang="en-US" altLang="en-US" sz="2400" dirty="0">
                <a:latin typeface="Arial" panose="020B0604020202020204" pitchFamily="34" charset="0"/>
                <a:cs typeface="Arial" panose="020B0604020202020204" pitchFamily="34" charset="0"/>
              </a:rPr>
              <a:t>keeping employees productive, satisfied and motivated</a:t>
            </a:r>
          </a:p>
          <a:p>
            <a:pPr lvl="1"/>
            <a:r>
              <a:rPr lang="en-US" altLang="en-US" sz="2400" dirty="0">
                <a:latin typeface="Arial" panose="020B0604020202020204" pitchFamily="34" charset="0"/>
                <a:cs typeface="Arial" panose="020B0604020202020204" pitchFamily="34" charset="0"/>
              </a:rPr>
              <a:t>maintaining relationships</a:t>
            </a:r>
          </a:p>
          <a:p>
            <a:pPr lvl="1"/>
            <a:r>
              <a:rPr lang="en-US" altLang="en-US" sz="2400" dirty="0">
                <a:latin typeface="Arial" panose="020B0604020202020204" pitchFamily="34" charset="0"/>
                <a:cs typeface="Arial" panose="020B0604020202020204" pitchFamily="34" charset="0"/>
              </a:rPr>
              <a:t>strategies for linking all HR activities</a:t>
            </a:r>
          </a:p>
          <a:p>
            <a:pPr lvl="1"/>
            <a:r>
              <a:rPr lang="en-US" altLang="en-US" sz="2400" dirty="0">
                <a:latin typeface="Arial" panose="020B0604020202020204" pitchFamily="34" charset="0"/>
                <a:cs typeface="Arial" panose="020B0604020202020204" pitchFamily="34" charset="0"/>
              </a:rPr>
              <a:t>systems for administering and evaluating.</a:t>
            </a:r>
          </a:p>
          <a:p>
            <a:endParaRPr lang="en-AU" dirty="0"/>
          </a:p>
        </p:txBody>
      </p:sp>
    </p:spTree>
    <p:extLst>
      <p:ext uri="{BB962C8B-B14F-4D97-AF65-F5344CB8AC3E}">
        <p14:creationId xmlns:p14="http://schemas.microsoft.com/office/powerpoint/2010/main" val="1712630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34388-2540-4253-9317-709F0A3BEA96}"/>
              </a:ext>
            </a:extLst>
          </p:cNvPr>
          <p:cNvSpPr>
            <a:spLocks noGrp="1"/>
          </p:cNvSpPr>
          <p:nvPr>
            <p:ph type="title"/>
          </p:nvPr>
        </p:nvSpPr>
        <p:spPr/>
        <p:txBody>
          <a:bodyPr/>
          <a:lstStyle/>
          <a:p>
            <a:r>
              <a:rPr lang="en-AU" dirty="0"/>
              <a:t>Ethics and HRM</a:t>
            </a:r>
          </a:p>
        </p:txBody>
      </p:sp>
      <p:sp>
        <p:nvSpPr>
          <p:cNvPr id="3" name="Content Placeholder 2">
            <a:extLst>
              <a:ext uri="{FF2B5EF4-FFF2-40B4-BE49-F238E27FC236}">
                <a16:creationId xmlns:a16="http://schemas.microsoft.com/office/drawing/2014/main" id="{A78B7E34-31BD-4817-8EF0-73449F401DD0}"/>
              </a:ext>
            </a:extLst>
          </p:cNvPr>
          <p:cNvSpPr>
            <a:spLocks noGrp="1"/>
          </p:cNvSpPr>
          <p:nvPr>
            <p:ph idx="1"/>
          </p:nvPr>
        </p:nvSpPr>
        <p:spPr>
          <a:xfrm>
            <a:off x="457200" y="1417638"/>
            <a:ext cx="8229600" cy="4372913"/>
          </a:xfrm>
        </p:spPr>
        <p:txBody>
          <a:bodyPr>
            <a:normAutofit/>
          </a:bodyPr>
          <a:lstStyle/>
          <a:p>
            <a:pPr>
              <a:defRPr/>
            </a:pPr>
            <a:r>
              <a:rPr lang="en-US" altLang="en-US" sz="2400" dirty="0">
                <a:latin typeface="Arial" panose="020B0604020202020204" pitchFamily="34" charset="0"/>
              </a:rPr>
              <a:t>Global Financial Crisis</a:t>
            </a:r>
          </a:p>
          <a:p>
            <a:pPr marL="799200">
              <a:buFont typeface="Calibri" panose="020F0502020204030204" pitchFamily="34" charset="0"/>
              <a:buChar char="–"/>
              <a:defRPr/>
            </a:pPr>
            <a:r>
              <a:rPr lang="en-US" altLang="en-US" sz="2400" dirty="0">
                <a:latin typeface="Arial" panose="020B0604020202020204" pitchFamily="34" charset="0"/>
              </a:rPr>
              <a:t>unethical management practices contributed to this crisis and many organisations have adopted a ‘full-spectrum’ performance review process in response.</a:t>
            </a:r>
          </a:p>
          <a:p>
            <a:pPr>
              <a:defRPr/>
            </a:pPr>
            <a:r>
              <a:rPr lang="en-US" altLang="en-US" sz="2400" dirty="0">
                <a:latin typeface="Arial" panose="020B0604020202020204" pitchFamily="34" charset="0"/>
              </a:rPr>
              <a:t>The stakeholder theory emphasises the responsibilities that organisations have towards all associated stakeholders.</a:t>
            </a:r>
          </a:p>
          <a:p>
            <a:pPr>
              <a:defRPr/>
            </a:pPr>
            <a:r>
              <a:rPr lang="en-US" altLang="en-US" sz="2400" dirty="0">
                <a:latin typeface="Arial" panose="020B0604020202020204" pitchFamily="34" charset="0"/>
              </a:rPr>
              <a:t>The main ethical concern in HRM is the way in which people are managed for the achievement of organisational goals and objectives. </a:t>
            </a:r>
          </a:p>
          <a:p>
            <a:endParaRPr lang="en-AU" sz="2400" dirty="0"/>
          </a:p>
        </p:txBody>
      </p:sp>
    </p:spTree>
    <p:extLst>
      <p:ext uri="{BB962C8B-B14F-4D97-AF65-F5344CB8AC3E}">
        <p14:creationId xmlns:p14="http://schemas.microsoft.com/office/powerpoint/2010/main" val="438773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11516-B128-4FB6-BDD0-12A926AE9FF4}"/>
              </a:ext>
            </a:extLst>
          </p:cNvPr>
          <p:cNvSpPr>
            <a:spLocks noGrp="1"/>
          </p:cNvSpPr>
          <p:nvPr>
            <p:ph type="title"/>
          </p:nvPr>
        </p:nvSpPr>
        <p:spPr/>
        <p:txBody>
          <a:bodyPr/>
          <a:lstStyle/>
          <a:p>
            <a:r>
              <a:rPr lang="en-AU" dirty="0"/>
              <a:t>Summary</a:t>
            </a:r>
          </a:p>
        </p:txBody>
      </p:sp>
      <p:sp>
        <p:nvSpPr>
          <p:cNvPr id="3" name="Content Placeholder 2">
            <a:extLst>
              <a:ext uri="{FF2B5EF4-FFF2-40B4-BE49-F238E27FC236}">
                <a16:creationId xmlns:a16="http://schemas.microsoft.com/office/drawing/2014/main" id="{D19B888F-F3D2-487F-89D2-2A09AB39E33C}"/>
              </a:ext>
            </a:extLst>
          </p:cNvPr>
          <p:cNvSpPr>
            <a:spLocks noGrp="1"/>
          </p:cNvSpPr>
          <p:nvPr>
            <p:ph idx="1"/>
          </p:nvPr>
        </p:nvSpPr>
        <p:spPr/>
        <p:txBody>
          <a:bodyPr/>
          <a:lstStyle/>
          <a:p>
            <a:pPr>
              <a:lnSpc>
                <a:spcPct val="150000"/>
              </a:lnSpc>
              <a:spcBef>
                <a:spcPts val="600"/>
              </a:spcBef>
              <a:spcAft>
                <a:spcPts val="600"/>
              </a:spcAft>
            </a:pPr>
            <a:r>
              <a:rPr lang="en-AU" altLang="en-US" sz="2400" dirty="0">
                <a:latin typeface="Arial" panose="020B0604020202020204" pitchFamily="34" charset="0"/>
                <a:cs typeface="Arial" panose="020B0604020202020204" pitchFamily="34" charset="0"/>
              </a:rPr>
              <a:t>HRM is: </a:t>
            </a:r>
          </a:p>
          <a:p>
            <a:pPr lvl="1">
              <a:spcBef>
                <a:spcPts val="600"/>
              </a:spcBef>
              <a:spcAft>
                <a:spcPts val="600"/>
              </a:spcAft>
            </a:pPr>
            <a:r>
              <a:rPr lang="en-AU" altLang="en-US" sz="2400" dirty="0">
                <a:latin typeface="Arial" panose="020B0604020202020204" pitchFamily="34" charset="0"/>
                <a:cs typeface="Arial" panose="020B0604020202020204" pitchFamily="34" charset="0"/>
              </a:rPr>
              <a:t>complex</a:t>
            </a:r>
          </a:p>
          <a:p>
            <a:pPr lvl="1">
              <a:spcBef>
                <a:spcPts val="600"/>
              </a:spcBef>
              <a:spcAft>
                <a:spcPts val="600"/>
              </a:spcAft>
            </a:pPr>
            <a:r>
              <a:rPr lang="en-AU" altLang="en-US" sz="2400" dirty="0">
                <a:latin typeface="Arial" panose="020B0604020202020204" pitchFamily="34" charset="0"/>
                <a:cs typeface="Arial" panose="020B0604020202020204" pitchFamily="34" charset="0"/>
              </a:rPr>
              <a:t>rapidly changing</a:t>
            </a:r>
          </a:p>
          <a:p>
            <a:pPr lvl="1">
              <a:spcBef>
                <a:spcPts val="600"/>
              </a:spcBef>
              <a:spcAft>
                <a:spcPts val="600"/>
              </a:spcAft>
            </a:pPr>
            <a:r>
              <a:rPr lang="en-AU" altLang="en-US" sz="2400" dirty="0">
                <a:latin typeface="Arial" panose="020B0604020202020204" pitchFamily="34" charset="0"/>
                <a:cs typeface="Arial" panose="020B0604020202020204" pitchFamily="34" charset="0"/>
              </a:rPr>
              <a:t>crucial to organisational success </a:t>
            </a:r>
          </a:p>
          <a:p>
            <a:pPr lvl="1">
              <a:spcBef>
                <a:spcPts val="600"/>
              </a:spcBef>
              <a:spcAft>
                <a:spcPts val="600"/>
              </a:spcAft>
            </a:pPr>
            <a:r>
              <a:rPr lang="en-AU" altLang="en-US" sz="2400" dirty="0">
                <a:latin typeface="Arial" panose="020B0604020202020204" pitchFamily="34" charset="0"/>
                <a:cs typeface="Arial" panose="020B0604020202020204" pitchFamily="34" charset="0"/>
              </a:rPr>
              <a:t>dealing with difficult issues and dilemmas.</a:t>
            </a:r>
          </a:p>
          <a:p>
            <a:endParaRPr lang="en-AU" dirty="0"/>
          </a:p>
        </p:txBody>
      </p:sp>
    </p:spTree>
    <p:extLst>
      <p:ext uri="{BB962C8B-B14F-4D97-AF65-F5344CB8AC3E}">
        <p14:creationId xmlns:p14="http://schemas.microsoft.com/office/powerpoint/2010/main" val="95016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5D8F8-B815-4909-8A7B-7716B38CA944}"/>
              </a:ext>
            </a:extLst>
          </p:cNvPr>
          <p:cNvSpPr>
            <a:spLocks noGrp="1"/>
          </p:cNvSpPr>
          <p:nvPr>
            <p:ph type="title"/>
          </p:nvPr>
        </p:nvSpPr>
        <p:spPr/>
        <p:txBody>
          <a:bodyPr/>
          <a:lstStyle/>
          <a:p>
            <a:r>
              <a:rPr lang="en-AU" dirty="0"/>
              <a:t>Unit Introduction</a:t>
            </a:r>
          </a:p>
        </p:txBody>
      </p:sp>
      <p:sp>
        <p:nvSpPr>
          <p:cNvPr id="3" name="Content Placeholder 2">
            <a:extLst>
              <a:ext uri="{FF2B5EF4-FFF2-40B4-BE49-F238E27FC236}">
                <a16:creationId xmlns:a16="http://schemas.microsoft.com/office/drawing/2014/main" id="{4864DC8E-4DD4-4D65-9C44-CD1232E53050}"/>
              </a:ext>
            </a:extLst>
          </p:cNvPr>
          <p:cNvSpPr>
            <a:spLocks noGrp="1"/>
          </p:cNvSpPr>
          <p:nvPr>
            <p:ph idx="1"/>
          </p:nvPr>
        </p:nvSpPr>
        <p:spPr/>
        <p:txBody>
          <a:bodyPr/>
          <a:lstStyle/>
          <a:p>
            <a:r>
              <a:rPr lang="en-AU" dirty="0"/>
              <a:t>Unit Outline</a:t>
            </a:r>
          </a:p>
          <a:p>
            <a:pPr lvl="1"/>
            <a:r>
              <a:rPr lang="en-AU" dirty="0"/>
              <a:t>Weeks of Study</a:t>
            </a:r>
          </a:p>
          <a:p>
            <a:pPr lvl="1"/>
            <a:r>
              <a:rPr lang="en-AU" dirty="0"/>
              <a:t>Assessments</a:t>
            </a:r>
          </a:p>
          <a:p>
            <a:pPr lvl="1"/>
            <a:r>
              <a:rPr lang="en-AU" dirty="0"/>
              <a:t>Academic Integrity</a:t>
            </a:r>
          </a:p>
          <a:p>
            <a:pPr lvl="1"/>
            <a:r>
              <a:rPr lang="en-AU" dirty="0"/>
              <a:t>Textbook</a:t>
            </a:r>
          </a:p>
          <a:p>
            <a:pPr lvl="1"/>
            <a:endParaRPr lang="en-AU" dirty="0"/>
          </a:p>
        </p:txBody>
      </p:sp>
    </p:spTree>
    <p:extLst>
      <p:ext uri="{BB962C8B-B14F-4D97-AF65-F5344CB8AC3E}">
        <p14:creationId xmlns:p14="http://schemas.microsoft.com/office/powerpoint/2010/main" val="49361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E92A5-8705-4C32-BA4A-0B10D71376D7}"/>
              </a:ext>
            </a:extLst>
          </p:cNvPr>
          <p:cNvSpPr>
            <a:spLocks noGrp="1"/>
          </p:cNvSpPr>
          <p:nvPr>
            <p:ph type="title"/>
          </p:nvPr>
        </p:nvSpPr>
        <p:spPr/>
        <p:txBody>
          <a:bodyPr/>
          <a:lstStyle/>
          <a:p>
            <a:r>
              <a:rPr lang="en-AU" dirty="0"/>
              <a:t>Objectives</a:t>
            </a:r>
          </a:p>
        </p:txBody>
      </p:sp>
      <p:sp>
        <p:nvSpPr>
          <p:cNvPr id="3" name="Content Placeholder 2">
            <a:extLst>
              <a:ext uri="{FF2B5EF4-FFF2-40B4-BE49-F238E27FC236}">
                <a16:creationId xmlns:a16="http://schemas.microsoft.com/office/drawing/2014/main" id="{05E71190-5979-45FE-A783-251DA7558B46}"/>
              </a:ext>
            </a:extLst>
          </p:cNvPr>
          <p:cNvSpPr>
            <a:spLocks noGrp="1"/>
          </p:cNvSpPr>
          <p:nvPr>
            <p:ph idx="1"/>
          </p:nvPr>
        </p:nvSpPr>
        <p:spPr>
          <a:xfrm>
            <a:off x="457200" y="1278384"/>
            <a:ext cx="8229600" cy="4512167"/>
          </a:xfrm>
        </p:spPr>
        <p:txBody>
          <a:bodyPr>
            <a:noAutofit/>
          </a:bodyPr>
          <a:lstStyle/>
          <a:p>
            <a:pPr marL="533400" indent="-533400">
              <a:spcBef>
                <a:spcPct val="0"/>
              </a:spcBef>
              <a:spcAft>
                <a:spcPts val="1200"/>
              </a:spcAft>
              <a:buFont typeface="Calibri" panose="020F0502020204030204" pitchFamily="34" charset="0"/>
              <a:buAutoNum type="arabicPeriod"/>
            </a:pPr>
            <a:r>
              <a:rPr lang="en-US" altLang="en-US" sz="2800" dirty="0">
                <a:latin typeface="Arial" panose="020B0604020202020204" pitchFamily="34" charset="0"/>
                <a:cs typeface="Arial" panose="020B0604020202020204" pitchFamily="34" charset="0"/>
              </a:rPr>
              <a:t>Define the purposes and scope of human resource management (HRM) in Australia</a:t>
            </a:r>
          </a:p>
          <a:p>
            <a:pPr marL="533400" indent="-533400">
              <a:spcBef>
                <a:spcPct val="0"/>
              </a:spcBef>
              <a:spcAft>
                <a:spcPts val="1200"/>
              </a:spcAft>
              <a:buFont typeface="Calibri" panose="020F0502020204030204" pitchFamily="34" charset="0"/>
              <a:buAutoNum type="arabicPeriod"/>
            </a:pPr>
            <a:r>
              <a:rPr lang="en-US" altLang="en-US" sz="2800" dirty="0">
                <a:latin typeface="Arial" panose="020B0604020202020204" pitchFamily="34" charset="0"/>
                <a:cs typeface="Arial" panose="020B0604020202020204" pitchFamily="34" charset="0"/>
              </a:rPr>
              <a:t>Trace the development of HRM in Australia (and the Asia Pacific region), including its influences, issues and theories</a:t>
            </a:r>
          </a:p>
          <a:p>
            <a:pPr marL="533400" indent="-533400">
              <a:spcBef>
                <a:spcPct val="0"/>
              </a:spcBef>
              <a:spcAft>
                <a:spcPts val="1200"/>
              </a:spcAft>
              <a:buFont typeface="Calibri" panose="020F0502020204030204" pitchFamily="34" charset="0"/>
              <a:buAutoNum type="arabicPeriod"/>
            </a:pPr>
            <a:r>
              <a:rPr lang="en-US" altLang="en-US" sz="2800" dirty="0">
                <a:latin typeface="Arial" panose="020B0604020202020204" pitchFamily="34" charset="0"/>
                <a:cs typeface="Arial" panose="020B0604020202020204" pitchFamily="34" charset="0"/>
              </a:rPr>
              <a:t>Explain the concept of strategic human resource management (SHRM)</a:t>
            </a:r>
          </a:p>
          <a:p>
            <a:pPr marL="533400" indent="-533400">
              <a:spcBef>
                <a:spcPct val="0"/>
              </a:spcBef>
              <a:spcAft>
                <a:spcPts val="1200"/>
              </a:spcAft>
              <a:buFont typeface="Calibri" panose="020F0502020204030204" pitchFamily="34" charset="0"/>
              <a:buAutoNum type="arabicPeriod"/>
            </a:pPr>
            <a:r>
              <a:rPr lang="en-US" altLang="en-US" sz="2800" dirty="0">
                <a:latin typeface="Arial" panose="020B0604020202020204" pitchFamily="34" charset="0"/>
                <a:cs typeface="Arial" panose="020B0604020202020204" pitchFamily="34" charset="0"/>
              </a:rPr>
              <a:t>Understand the relationship between SHRM, business strategies and HRM functions</a:t>
            </a:r>
          </a:p>
          <a:p>
            <a:pPr marL="533400" indent="-533400">
              <a:spcBef>
                <a:spcPct val="0"/>
              </a:spcBef>
              <a:spcAft>
                <a:spcPts val="1200"/>
              </a:spcAft>
              <a:buFont typeface="Calibri" panose="020F0502020204030204" pitchFamily="34" charset="0"/>
              <a:buAutoNum type="arabicPeriod"/>
            </a:pPr>
            <a:endParaRPr lang="en-US" altLang="en-US" sz="2800" dirty="0">
              <a:latin typeface="Arial" panose="020B0604020202020204" pitchFamily="34" charset="0"/>
              <a:cs typeface="Arial" panose="020B0604020202020204" pitchFamily="34" charset="0"/>
            </a:endParaRPr>
          </a:p>
          <a:p>
            <a:endParaRPr lang="en-AU" sz="2800" dirty="0"/>
          </a:p>
        </p:txBody>
      </p:sp>
    </p:spTree>
    <p:extLst>
      <p:ext uri="{BB962C8B-B14F-4D97-AF65-F5344CB8AC3E}">
        <p14:creationId xmlns:p14="http://schemas.microsoft.com/office/powerpoint/2010/main" val="346031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C28EC-72AC-4B09-9F9A-ED29993AACB3}"/>
              </a:ext>
            </a:extLst>
          </p:cNvPr>
          <p:cNvSpPr>
            <a:spLocks noGrp="1"/>
          </p:cNvSpPr>
          <p:nvPr>
            <p:ph type="title"/>
          </p:nvPr>
        </p:nvSpPr>
        <p:spPr/>
        <p:txBody>
          <a:bodyPr/>
          <a:lstStyle/>
          <a:p>
            <a:r>
              <a:rPr lang="en-AU" dirty="0"/>
              <a:t>Objectives </a:t>
            </a:r>
          </a:p>
        </p:txBody>
      </p:sp>
      <p:sp>
        <p:nvSpPr>
          <p:cNvPr id="3" name="Content Placeholder 2">
            <a:extLst>
              <a:ext uri="{FF2B5EF4-FFF2-40B4-BE49-F238E27FC236}">
                <a16:creationId xmlns:a16="http://schemas.microsoft.com/office/drawing/2014/main" id="{0D33372C-FA59-4D0B-A242-A8C079420F68}"/>
              </a:ext>
            </a:extLst>
          </p:cNvPr>
          <p:cNvSpPr>
            <a:spLocks noGrp="1"/>
          </p:cNvSpPr>
          <p:nvPr>
            <p:ph idx="1"/>
          </p:nvPr>
        </p:nvSpPr>
        <p:spPr/>
        <p:txBody>
          <a:bodyPr>
            <a:normAutofit/>
          </a:bodyPr>
          <a:lstStyle/>
          <a:p>
            <a:pPr marL="533400" indent="-533400">
              <a:spcBef>
                <a:spcPct val="0"/>
              </a:spcBef>
              <a:spcAft>
                <a:spcPts val="1200"/>
              </a:spcAft>
              <a:buFont typeface="Calibri" panose="020F0502020204030204" pitchFamily="34" charset="0"/>
              <a:buAutoNum type="arabicPeriod" startAt="5"/>
            </a:pPr>
            <a:r>
              <a:rPr lang="en-US" altLang="en-US" sz="2800" dirty="0">
                <a:latin typeface="Arial" panose="020B0604020202020204" pitchFamily="34" charset="0"/>
                <a:cs typeface="Arial" panose="020B0604020202020204" pitchFamily="34" charset="0"/>
              </a:rPr>
              <a:t>Discuss the links between SHRM and organisational strategy, structure, culture and policy</a:t>
            </a:r>
          </a:p>
          <a:p>
            <a:pPr marL="533400" indent="-533400">
              <a:spcBef>
                <a:spcPct val="0"/>
              </a:spcBef>
              <a:spcAft>
                <a:spcPts val="1200"/>
              </a:spcAft>
              <a:buFont typeface="Calibri" panose="020F0502020204030204" pitchFamily="34" charset="0"/>
              <a:buAutoNum type="arabicPeriod" startAt="5"/>
            </a:pPr>
            <a:r>
              <a:rPr lang="en-US" altLang="en-US" sz="2800" dirty="0">
                <a:latin typeface="Arial" panose="020B0604020202020204" pitchFamily="34" charset="0"/>
                <a:cs typeface="Arial" panose="020B0604020202020204" pitchFamily="34" charset="0"/>
              </a:rPr>
              <a:t>Describe the principal roles, functions and outcomes of Australian HRM professionals</a:t>
            </a:r>
          </a:p>
          <a:p>
            <a:pPr marL="533400" indent="-533400">
              <a:spcBef>
                <a:spcPct val="0"/>
              </a:spcBef>
              <a:spcAft>
                <a:spcPts val="1200"/>
              </a:spcAft>
              <a:buFont typeface="Calibri" panose="020F0502020204030204" pitchFamily="34" charset="0"/>
              <a:buAutoNum type="arabicPeriod" startAt="5"/>
            </a:pPr>
            <a:r>
              <a:rPr lang="en-US" altLang="en-US" sz="2800" dirty="0">
                <a:latin typeface="Arial" panose="020B0604020202020204" pitchFamily="34" charset="0"/>
                <a:cs typeface="Arial" panose="020B0604020202020204" pitchFamily="34" charset="0"/>
              </a:rPr>
              <a:t>Define the professional and ethical principles which guide HRM</a:t>
            </a:r>
            <a:endParaRPr lang="en-AU" altLang="en-US" sz="2800"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350236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F57E-A5FA-49BD-B7A4-0D054BF6D76E}"/>
              </a:ext>
            </a:extLst>
          </p:cNvPr>
          <p:cNvSpPr>
            <a:spLocks noGrp="1"/>
          </p:cNvSpPr>
          <p:nvPr>
            <p:ph type="title"/>
          </p:nvPr>
        </p:nvSpPr>
        <p:spPr/>
        <p:txBody>
          <a:bodyPr/>
          <a:lstStyle/>
          <a:p>
            <a:r>
              <a:rPr lang="en-AU" dirty="0"/>
              <a:t>Introduction</a:t>
            </a:r>
          </a:p>
        </p:txBody>
      </p:sp>
      <p:sp>
        <p:nvSpPr>
          <p:cNvPr id="3" name="Content Placeholder 2">
            <a:extLst>
              <a:ext uri="{FF2B5EF4-FFF2-40B4-BE49-F238E27FC236}">
                <a16:creationId xmlns:a16="http://schemas.microsoft.com/office/drawing/2014/main" id="{A01E59F5-3FF1-4F5A-BEDA-E9F54EA12873}"/>
              </a:ext>
            </a:extLst>
          </p:cNvPr>
          <p:cNvSpPr>
            <a:spLocks noGrp="1"/>
          </p:cNvSpPr>
          <p:nvPr>
            <p:ph idx="1"/>
          </p:nvPr>
        </p:nvSpPr>
        <p:spPr>
          <a:xfrm>
            <a:off x="457200" y="1417638"/>
            <a:ext cx="8229600" cy="4372913"/>
          </a:xfrm>
        </p:spPr>
        <p:txBody>
          <a:bodyPr>
            <a:normAutofit/>
          </a:bodyPr>
          <a:lstStyle/>
          <a:p>
            <a:pPr>
              <a:spcBef>
                <a:spcPct val="0"/>
              </a:spcBef>
              <a:spcAft>
                <a:spcPts val="1200"/>
              </a:spcAft>
            </a:pPr>
            <a:r>
              <a:rPr lang="en-US" altLang="en-US" sz="2400" dirty="0">
                <a:latin typeface="Arial" panose="020B0604020202020204" pitchFamily="34" charset="0"/>
                <a:cs typeface="Arial" panose="020B0604020202020204" pitchFamily="34" charset="0"/>
              </a:rPr>
              <a:t>A</a:t>
            </a:r>
            <a:r>
              <a:rPr lang="en-AU" altLang="en-US" sz="2400" dirty="0">
                <a:latin typeface="Arial" panose="020B0604020202020204" pitchFamily="34" charset="0"/>
                <a:cs typeface="Arial" panose="020B0604020202020204" pitchFamily="34" charset="0"/>
              </a:rPr>
              <a:t>ll organisations rely on the availability and effectiveness of three kinds of resources: finances, technology and people. </a:t>
            </a:r>
          </a:p>
          <a:p>
            <a:pPr>
              <a:spcBef>
                <a:spcPct val="0"/>
              </a:spcBef>
              <a:spcAft>
                <a:spcPts val="1200"/>
              </a:spcAft>
            </a:pPr>
            <a:r>
              <a:rPr lang="en-AU" altLang="en-US" sz="2400" dirty="0">
                <a:latin typeface="Arial" panose="020B0604020202020204" pitchFamily="34" charset="0"/>
                <a:cs typeface="Arial" panose="020B0604020202020204" pitchFamily="34" charset="0"/>
              </a:rPr>
              <a:t>The human resource (HR) is almost always the key ingredient for organisational success. </a:t>
            </a:r>
          </a:p>
          <a:p>
            <a:pPr>
              <a:spcBef>
                <a:spcPct val="0"/>
              </a:spcBef>
              <a:spcAft>
                <a:spcPts val="1200"/>
              </a:spcAft>
            </a:pPr>
            <a:r>
              <a:rPr lang="en-AU" altLang="en-US" sz="2400" dirty="0">
                <a:latin typeface="Arial" panose="020B0604020202020204" pitchFamily="34" charset="0"/>
                <a:cs typeface="Arial" panose="020B0604020202020204" pitchFamily="34" charset="0"/>
              </a:rPr>
              <a:t>HR is the most unpredictable and often the largest ongoing cost factor, and may also be regarded as the most valuable asset in any organisation.</a:t>
            </a:r>
          </a:p>
          <a:p>
            <a:pPr>
              <a:spcBef>
                <a:spcPct val="0"/>
              </a:spcBef>
              <a:spcAft>
                <a:spcPts val="1200"/>
              </a:spcAft>
            </a:pPr>
            <a:r>
              <a:rPr lang="en-US" altLang="en-US" sz="2400" dirty="0">
                <a:latin typeface="Arial" panose="020B0604020202020204" pitchFamily="34" charset="0"/>
                <a:cs typeface="Arial" panose="020B0604020202020204" pitchFamily="34" charset="0"/>
              </a:rPr>
              <a:t>Both the nature of work and workplaces are currently transforming.</a:t>
            </a:r>
          </a:p>
          <a:p>
            <a:endParaRPr lang="en-AU" sz="2400" dirty="0"/>
          </a:p>
        </p:txBody>
      </p:sp>
    </p:spTree>
    <p:extLst>
      <p:ext uri="{BB962C8B-B14F-4D97-AF65-F5344CB8AC3E}">
        <p14:creationId xmlns:p14="http://schemas.microsoft.com/office/powerpoint/2010/main" val="121922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39A7-8226-46FC-8B56-8322EE37C435}"/>
              </a:ext>
            </a:extLst>
          </p:cNvPr>
          <p:cNvSpPr>
            <a:spLocks noGrp="1"/>
          </p:cNvSpPr>
          <p:nvPr>
            <p:ph type="title"/>
          </p:nvPr>
        </p:nvSpPr>
        <p:spPr/>
        <p:txBody>
          <a:bodyPr/>
          <a:lstStyle/>
          <a:p>
            <a:r>
              <a:rPr lang="en-AU" dirty="0"/>
              <a:t>What is HRM?</a:t>
            </a:r>
          </a:p>
        </p:txBody>
      </p:sp>
      <p:sp>
        <p:nvSpPr>
          <p:cNvPr id="3" name="Content Placeholder 2">
            <a:extLst>
              <a:ext uri="{FF2B5EF4-FFF2-40B4-BE49-F238E27FC236}">
                <a16:creationId xmlns:a16="http://schemas.microsoft.com/office/drawing/2014/main" id="{63B99B47-2E56-437F-B2CD-2B56CDC8EBAF}"/>
              </a:ext>
            </a:extLst>
          </p:cNvPr>
          <p:cNvSpPr>
            <a:spLocks noGrp="1"/>
          </p:cNvSpPr>
          <p:nvPr>
            <p:ph idx="1"/>
          </p:nvPr>
        </p:nvSpPr>
        <p:spPr/>
        <p:txBody>
          <a:bodyPr/>
          <a:lstStyle/>
          <a:p>
            <a:r>
              <a:rPr lang="en-AU" dirty="0"/>
              <a:t>Human Resource Management (HRM) is the policies, practices and systems that influence employees’ behaviour, attitudes, relationships and performance in an organisation</a:t>
            </a:r>
          </a:p>
          <a:p>
            <a:endParaRPr lang="en-AU" dirty="0"/>
          </a:p>
        </p:txBody>
      </p:sp>
    </p:spTree>
    <p:extLst>
      <p:ext uri="{BB962C8B-B14F-4D97-AF65-F5344CB8AC3E}">
        <p14:creationId xmlns:p14="http://schemas.microsoft.com/office/powerpoint/2010/main" val="3224410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C3AB-A0F8-4E41-93D9-C5DDB87FF93D}"/>
              </a:ext>
            </a:extLst>
          </p:cNvPr>
          <p:cNvSpPr>
            <a:spLocks noGrp="1"/>
          </p:cNvSpPr>
          <p:nvPr>
            <p:ph type="title"/>
          </p:nvPr>
        </p:nvSpPr>
        <p:spPr/>
        <p:txBody>
          <a:bodyPr/>
          <a:lstStyle/>
          <a:p>
            <a:r>
              <a:rPr lang="en-AU" dirty="0"/>
              <a:t>Stages in HRM Development</a:t>
            </a:r>
          </a:p>
        </p:txBody>
      </p:sp>
      <p:sp>
        <p:nvSpPr>
          <p:cNvPr id="3" name="Content Placeholder 2">
            <a:extLst>
              <a:ext uri="{FF2B5EF4-FFF2-40B4-BE49-F238E27FC236}">
                <a16:creationId xmlns:a16="http://schemas.microsoft.com/office/drawing/2014/main" id="{607EDD16-9CE8-438F-885D-359FFDAAA89E}"/>
              </a:ext>
            </a:extLst>
          </p:cNvPr>
          <p:cNvSpPr>
            <a:spLocks noGrp="1"/>
          </p:cNvSpPr>
          <p:nvPr>
            <p:ph idx="1"/>
          </p:nvPr>
        </p:nvSpPr>
        <p:spPr/>
        <p:txBody>
          <a:bodyPr>
            <a:normAutofit lnSpcReduction="10000"/>
          </a:bodyPr>
          <a:lstStyle/>
          <a:p>
            <a:r>
              <a:rPr lang="en-AU" dirty="0"/>
              <a:t>Welfare and administration (1900–1940s)</a:t>
            </a:r>
          </a:p>
          <a:p>
            <a:pPr lvl="1"/>
            <a:endParaRPr lang="en-AU" dirty="0"/>
          </a:p>
          <a:p>
            <a:r>
              <a:rPr lang="en-AU" dirty="0"/>
              <a:t>Welfare, administration, staffing and training (1940s–mid-1970s)</a:t>
            </a:r>
          </a:p>
          <a:p>
            <a:endParaRPr lang="en-AU" dirty="0"/>
          </a:p>
          <a:p>
            <a:r>
              <a:rPr lang="en-AU" dirty="0"/>
              <a:t>HRM and SHRM (mid-1970s–late 1990s)</a:t>
            </a:r>
          </a:p>
          <a:p>
            <a:endParaRPr lang="en-AU" dirty="0"/>
          </a:p>
          <a:p>
            <a:r>
              <a:rPr lang="en-AU" dirty="0"/>
              <a:t>SHRM into the future (2000 onwards)</a:t>
            </a:r>
          </a:p>
          <a:p>
            <a:endParaRPr lang="en-AU" dirty="0"/>
          </a:p>
        </p:txBody>
      </p:sp>
    </p:spTree>
    <p:extLst>
      <p:ext uri="{BB962C8B-B14F-4D97-AF65-F5344CB8AC3E}">
        <p14:creationId xmlns:p14="http://schemas.microsoft.com/office/powerpoint/2010/main" val="1193991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81059-D6BF-487A-9AE2-B6BD2D89CF9C}"/>
              </a:ext>
            </a:extLst>
          </p:cNvPr>
          <p:cNvSpPr>
            <a:spLocks noGrp="1"/>
          </p:cNvSpPr>
          <p:nvPr>
            <p:ph type="title"/>
          </p:nvPr>
        </p:nvSpPr>
        <p:spPr/>
        <p:txBody>
          <a:bodyPr/>
          <a:lstStyle/>
          <a:p>
            <a:r>
              <a:rPr lang="en-AU" dirty="0"/>
              <a:t>Differences – PM &amp; HRM</a:t>
            </a:r>
          </a:p>
        </p:txBody>
      </p:sp>
      <p:pic>
        <p:nvPicPr>
          <p:cNvPr id="4" name="Picture 1">
            <a:extLst>
              <a:ext uri="{FF2B5EF4-FFF2-40B4-BE49-F238E27FC236}">
                <a16:creationId xmlns:a16="http://schemas.microsoft.com/office/drawing/2014/main" id="{083D1545-2F64-4D5E-8CE1-5062FA09B76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4503" y="1269507"/>
            <a:ext cx="7767960" cy="451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044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DEF6BD4BDD0B4D90C52999A51E08F1" ma:contentTypeVersion="0" ma:contentTypeDescription="Create a new document." ma:contentTypeScope="" ma:versionID="c1892927898350893ffcead8fbd6d37e">
  <xsd:schema xmlns:xsd="http://www.w3.org/2001/XMLSchema" xmlns:xs="http://www.w3.org/2001/XMLSchema" xmlns:p="http://schemas.microsoft.com/office/2006/metadata/properties" xmlns:ns2="dacb8815-fc1e-42c3-abc2-788c5fc4ff9d" targetNamespace="http://schemas.microsoft.com/office/2006/metadata/properties" ma:root="true" ma:fieldsID="0c0b49e5e91276836d7310696bcb027a" ns2:_="">
    <xsd:import namespace="dacb8815-fc1e-42c3-abc2-788c5fc4ff9d"/>
    <xsd:element name="properties">
      <xsd:complexType>
        <xsd:sequence>
          <xsd:element name="documentManagement">
            <xsd:complexType>
              <xsd:all>
                <xsd:element ref="ns2:Category"/>
                <xsd:element ref="ns2:Sub_x002d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b8815-fc1e-42c3-abc2-788c5fc4ff9d" elementFormDefault="qualified">
    <xsd:import namespace="http://schemas.microsoft.com/office/2006/documentManagement/types"/>
    <xsd:import namespace="http://schemas.microsoft.com/office/infopath/2007/PartnerControls"/>
    <xsd:element name="Category" ma:index="8" ma:displayName="Category" ma:default="Logos and templates" ma:format="Dropdown" ma:internalName="Category">
      <xsd:simpleType>
        <xsd:restriction base="dms:Choice">
          <xsd:enumeration value="Staff Leadership"/>
          <xsd:enumeration value="Logos and templates"/>
          <xsd:enumeration value="Prizes and Awards"/>
          <xsd:enumeration value="Peter Faber"/>
          <xsd:enumeration value="Accreditation"/>
          <xsd:enumeration value="Database of Community Engagement"/>
          <xsd:enumeration value="National School Meeting"/>
          <xsd:enumeration value="Marketing and Events"/>
          <xsd:enumeration value="Academic Performance Review &amp; Planning"/>
        </xsd:restriction>
      </xsd:simpleType>
    </xsd:element>
    <xsd:element name="Sub_x002d_category" ma:index="9" nillable="true" ma:displayName="Year" ma:default="2016" ma:format="Dropdown" ma:internalName="Sub_x002d_category">
      <xsd:simpleType>
        <xsd:restriction base="dms:Choice">
          <xsd:enumeration value="2015"/>
          <xsd:enumeration value="2016"/>
          <xsd:enumeration value="2017"/>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dacb8815-fc1e-42c3-abc2-788c5fc4ff9d">Logos and templates</Category>
    <Sub_x002d_category xmlns="dacb8815-fc1e-42c3-abc2-788c5fc4ff9d">2016</Sub_x002d_category>
  </documentManagement>
</p:properties>
</file>

<file path=customXml/itemProps1.xml><?xml version="1.0" encoding="utf-8"?>
<ds:datastoreItem xmlns:ds="http://schemas.openxmlformats.org/officeDocument/2006/customXml" ds:itemID="{59218A0E-9A2E-46A6-B466-562AFA6DC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b8815-fc1e-42c3-abc2-788c5fc4ff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99C6A4-B805-4A77-8C98-70579C2D9B01}">
  <ds:schemaRefs>
    <ds:schemaRef ds:uri="http://schemas.microsoft.com/sharepoint/v3/contenttype/forms"/>
  </ds:schemaRefs>
</ds:datastoreItem>
</file>

<file path=customXml/itemProps3.xml><?xml version="1.0" encoding="utf-8"?>
<ds:datastoreItem xmlns:ds="http://schemas.openxmlformats.org/officeDocument/2006/customXml" ds:itemID="{32C28F0D-85CF-4EC6-A1CA-FEE4F0F73A58}">
  <ds:schemaRefs>
    <ds:schemaRef ds:uri="dacb8815-fc1e-42c3-abc2-788c5fc4ff9d"/>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272</TotalTime>
  <Words>1029</Words>
  <Application>Microsoft Office PowerPoint</Application>
  <PresentationFormat>On-screen Show (4:3)</PresentationFormat>
  <Paragraphs>124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ＭＳ Ｐゴシック</vt:lpstr>
      <vt:lpstr>Arial</vt:lpstr>
      <vt:lpstr>Calibri</vt:lpstr>
      <vt:lpstr>Office Theme</vt:lpstr>
      <vt:lpstr>HRMG200  Human Resource Management: Staffing and Employee Engagement   </vt:lpstr>
      <vt:lpstr>PowerPoint Presentation</vt:lpstr>
      <vt:lpstr>Unit Introduction</vt:lpstr>
      <vt:lpstr>Objectives</vt:lpstr>
      <vt:lpstr>Objectives </vt:lpstr>
      <vt:lpstr>Introduction</vt:lpstr>
      <vt:lpstr>What is HRM?</vt:lpstr>
      <vt:lpstr>Stages in HRM Development</vt:lpstr>
      <vt:lpstr>Differences – PM &amp; HRM</vt:lpstr>
      <vt:lpstr>SHRM in the Future</vt:lpstr>
      <vt:lpstr>Changing Employment Contract</vt:lpstr>
      <vt:lpstr>Changing Employment Contract</vt:lpstr>
      <vt:lpstr>Evolving Concepts and Models</vt:lpstr>
      <vt:lpstr>Harvard Model of HRM</vt:lpstr>
      <vt:lpstr>Unitarism and Pluralism</vt:lpstr>
      <vt:lpstr>Hard and Soft HRM</vt:lpstr>
      <vt:lpstr>Business Strategy and HRM</vt:lpstr>
      <vt:lpstr>Strategic HRM</vt:lpstr>
      <vt:lpstr>Characteristics of Strategic HRM</vt:lpstr>
      <vt:lpstr>Criticisms of Strategic HRM</vt:lpstr>
      <vt:lpstr>Strategic HRM – Research Evidence</vt:lpstr>
      <vt:lpstr>Culture, Strategy, Structure and SHRM</vt:lpstr>
      <vt:lpstr>HRM Roles and Functions</vt:lpstr>
      <vt:lpstr>HRM Profession</vt:lpstr>
      <vt:lpstr>HRM Functions </vt:lpstr>
      <vt:lpstr>Ethics and HRM</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ACU</dc:creator>
  <cp:lastModifiedBy>Tilda Khoshaba</cp:lastModifiedBy>
  <cp:revision>35</cp:revision>
  <dcterms:created xsi:type="dcterms:W3CDTF">2014-01-28T21:33:28Z</dcterms:created>
  <dcterms:modified xsi:type="dcterms:W3CDTF">2017-07-31T08:30:10Z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0x01010075DEF6BD4BDD0B4D90C52999A51E08F1</vt:lpwstr>
  </property>
  <property fmtid="{D5CDD505-2E9C-101B-9397-08002B2CF9AE}" pid="3" name="SPPCopyMoveEvent">
    <vt:lpwstr>1</vt:lpwstr>
  </property>
  <property fmtid="{D5CDD505-2E9C-101B-9397-08002B2CF9AE}" pid="4" name="Order">
    <vt:r8>9500</vt:r8>
  </property>
</Properties>
</file>